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68" r:id="rId5"/>
    <p:sldId id="269" r:id="rId6"/>
    <p:sldId id="272" r:id="rId7"/>
    <p:sldId id="289" r:id="rId8"/>
    <p:sldId id="278" r:id="rId9"/>
    <p:sldId id="279" r:id="rId10"/>
    <p:sldId id="300" r:id="rId11"/>
    <p:sldId id="313" r:id="rId12"/>
    <p:sldId id="319" r:id="rId13"/>
    <p:sldId id="312" r:id="rId14"/>
    <p:sldId id="277" r:id="rId15"/>
    <p:sldId id="271" r:id="rId16"/>
    <p:sldId id="301" r:id="rId17"/>
    <p:sldId id="302" r:id="rId18"/>
    <p:sldId id="303" r:id="rId19"/>
    <p:sldId id="315" r:id="rId20"/>
    <p:sldId id="304" r:id="rId21"/>
    <p:sldId id="305" r:id="rId22"/>
    <p:sldId id="306" r:id="rId23"/>
    <p:sldId id="307" r:id="rId24"/>
    <p:sldId id="308" r:id="rId25"/>
    <p:sldId id="309" r:id="rId26"/>
    <p:sldId id="310" r:id="rId27"/>
    <p:sldId id="311" r:id="rId28"/>
    <p:sldId id="275" r:id="rId29"/>
    <p:sldId id="314" r:id="rId30"/>
    <p:sldId id="26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7030A0"/>
    <a:srgbClr val="00B0F0"/>
    <a:srgbClr val="0070C0"/>
    <a:srgbClr val="37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8" autoAdjust="0"/>
    <p:restoredTop sz="82385" autoAdjust="0"/>
  </p:normalViewPr>
  <p:slideViewPr>
    <p:cSldViewPr snapToGrid="0" showGuides="1">
      <p:cViewPr>
        <p:scale>
          <a:sx n="102" d="100"/>
          <a:sy n="102" d="100"/>
        </p:scale>
        <p:origin x="984" y="240"/>
      </p:cViewPr>
      <p:guideLst>
        <p:guide orient="horz" pos="2160"/>
        <p:guide pos="3840"/>
      </p:guideLst>
    </p:cSldViewPr>
  </p:slideViewPr>
  <p:notesTextViewPr>
    <p:cViewPr>
      <p:scale>
        <a:sx n="1" d="1"/>
        <a:sy n="1" d="1"/>
      </p:scale>
      <p:origin x="0" y="0"/>
    </p:cViewPr>
  </p:notesTextViewPr>
  <p:sorterViewPr>
    <p:cViewPr>
      <p:scale>
        <a:sx n="114" d="100"/>
        <a:sy n="114" d="100"/>
      </p:scale>
      <p:origin x="0" y="-1476"/>
    </p:cViewPr>
  </p:sorterViewPr>
  <p:notesViewPr>
    <p:cSldViewPr snapToGrid="0" showGuides="1">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FA8042-29A1-4486-A765-755269840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8D8449A-A734-4B2E-9806-61303F24B6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49263-8DF9-4907-970E-1CFD040DC73A}" type="datetimeFigureOut">
              <a:rPr lang="en-US" smtClean="0"/>
              <a:t>11/11/19</a:t>
            </a:fld>
            <a:endParaRPr lang="en-US" dirty="0"/>
          </a:p>
        </p:txBody>
      </p:sp>
      <p:sp>
        <p:nvSpPr>
          <p:cNvPr id="4" name="Footer Placeholder 3">
            <a:extLst>
              <a:ext uri="{FF2B5EF4-FFF2-40B4-BE49-F238E27FC236}">
                <a16:creationId xmlns:a16="http://schemas.microsoft.com/office/drawing/2014/main" id="{F6605C2A-990C-4531-8CBF-BC3BEC0AF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7358FE-F7D5-4C85-B0FD-2394F7F877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AE485-B3C6-4830-BBC8-C6E008BDD690}" type="slidenum">
              <a:rPr lang="en-US" smtClean="0"/>
              <a:t>‹#›</a:t>
            </a:fld>
            <a:endParaRPr lang="en-US" dirty="0"/>
          </a:p>
        </p:txBody>
      </p:sp>
    </p:spTree>
    <p:extLst>
      <p:ext uri="{BB962C8B-B14F-4D97-AF65-F5344CB8AC3E}">
        <p14:creationId xmlns:p14="http://schemas.microsoft.com/office/powerpoint/2010/main" val="4121628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0B412-7BFF-46C7-AB5E-DE35F66C9933}" type="datetimeFigureOut">
              <a:rPr lang="en-US" noProof="0" smtClean="0"/>
              <a:t>11/11/19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ACE04-E13C-4837-B6DD-B388E7CAA05E}" type="slidenum">
              <a:rPr lang="en-US" noProof="0" smtClean="0"/>
              <a:t>‹#›</a:t>
            </a:fld>
            <a:endParaRPr lang="en-US" noProof="0" dirty="0"/>
          </a:p>
        </p:txBody>
      </p:sp>
    </p:spTree>
    <p:extLst>
      <p:ext uri="{BB962C8B-B14F-4D97-AF65-F5344CB8AC3E}">
        <p14:creationId xmlns:p14="http://schemas.microsoft.com/office/powerpoint/2010/main" val="185044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1</a:t>
            </a:fld>
            <a:endParaRPr lang="en-US"/>
          </a:p>
        </p:txBody>
      </p:sp>
    </p:spTree>
    <p:extLst>
      <p:ext uri="{BB962C8B-B14F-4D97-AF65-F5344CB8AC3E}">
        <p14:creationId xmlns:p14="http://schemas.microsoft.com/office/powerpoint/2010/main" val="369923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perfectMatch</a:t>
            </a:r>
            <a:r>
              <a:rPr lang="zh-CN" altLang="en-US" dirty="0"/>
              <a:t>最常用的场景是出版社同一书籍多个修订版的翻译。</a:t>
            </a:r>
          </a:p>
        </p:txBody>
      </p:sp>
      <p:sp>
        <p:nvSpPr>
          <p:cNvPr id="4" name="灯片编号占位符 3"/>
          <p:cNvSpPr>
            <a:spLocks noGrp="1"/>
          </p:cNvSpPr>
          <p:nvPr>
            <p:ph type="sldNum" sz="quarter" idx="5"/>
          </p:nvPr>
        </p:nvSpPr>
        <p:spPr/>
        <p:txBody>
          <a:bodyPr/>
          <a:lstStyle/>
          <a:p>
            <a:fld id="{385ACE04-E13C-4837-B6DD-B388E7CAA05E}" type="slidenum">
              <a:rPr lang="en-US" noProof="0" smtClean="0"/>
              <a:t>11</a:t>
            </a:fld>
            <a:endParaRPr lang="en-US" noProof="0" dirty="0"/>
          </a:p>
        </p:txBody>
      </p:sp>
    </p:spTree>
    <p:extLst>
      <p:ext uri="{BB962C8B-B14F-4D97-AF65-F5344CB8AC3E}">
        <p14:creationId xmlns:p14="http://schemas.microsoft.com/office/powerpoint/2010/main" val="105101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5ACE04-E13C-4837-B6DD-B388E7CAA05E}" type="slidenum">
              <a:rPr lang="en-US" noProof="0" smtClean="0"/>
              <a:t>12</a:t>
            </a:fld>
            <a:endParaRPr lang="en-US" noProof="0" dirty="0"/>
          </a:p>
        </p:txBody>
      </p:sp>
    </p:spTree>
    <p:extLst>
      <p:ext uri="{BB962C8B-B14F-4D97-AF65-F5344CB8AC3E}">
        <p14:creationId xmlns:p14="http://schemas.microsoft.com/office/powerpoint/2010/main" val="105101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新版</a:t>
            </a:r>
            <a:r>
              <a:rPr lang="en-US" altLang="zh-CN" dirty="0" err="1"/>
              <a:t>Trados</a:t>
            </a:r>
            <a:r>
              <a:rPr lang="zh-CN" altLang="en-US" dirty="0"/>
              <a:t>的项目创建向导有了很大变化，图示窗口中，顶端的位置图在直观显示当前所处步骤的同时，还可直接点击相应序号跳转到该步骤，便于快速创建项目。</a:t>
            </a:r>
            <a:endParaRPr lang="en-US" dirty="0"/>
          </a:p>
        </p:txBody>
      </p:sp>
      <p:sp>
        <p:nvSpPr>
          <p:cNvPr id="4" name="Slide Number Placeholder 3"/>
          <p:cNvSpPr>
            <a:spLocks noGrp="1"/>
          </p:cNvSpPr>
          <p:nvPr>
            <p:ph type="sldNum" sz="quarter" idx="5"/>
          </p:nvPr>
        </p:nvSpPr>
        <p:spPr/>
        <p:txBody>
          <a:bodyPr/>
          <a:lstStyle/>
          <a:p>
            <a:fld id="{385ACE04-E13C-4837-B6DD-B388E7CAA05E}" type="slidenum">
              <a:rPr lang="en-US" noProof="0" smtClean="0"/>
              <a:t>13</a:t>
            </a:fld>
            <a:endParaRPr lang="en-US" noProof="0" dirty="0"/>
          </a:p>
        </p:txBody>
      </p:sp>
    </p:spTree>
    <p:extLst>
      <p:ext uri="{BB962C8B-B14F-4D97-AF65-F5344CB8AC3E}">
        <p14:creationId xmlns:p14="http://schemas.microsoft.com/office/powerpoint/2010/main" val="42952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市场份额大</a:t>
            </a:r>
            <a:endParaRPr lang="en-US" dirty="0"/>
          </a:p>
        </p:txBody>
      </p:sp>
      <p:sp>
        <p:nvSpPr>
          <p:cNvPr id="4" name="Slide Number Placeholder 3"/>
          <p:cNvSpPr>
            <a:spLocks noGrp="1"/>
          </p:cNvSpPr>
          <p:nvPr>
            <p:ph type="sldNum" sz="quarter" idx="10"/>
          </p:nvPr>
        </p:nvSpPr>
        <p:spPr/>
        <p:txBody>
          <a:bodyPr/>
          <a:lstStyle/>
          <a:p>
            <a:fld id="{385ACE04-E13C-4837-B6DD-B388E7CAA05E}" type="slidenum">
              <a:rPr lang="en-US" smtClean="0"/>
              <a:t>14</a:t>
            </a:fld>
            <a:endParaRPr lang="en-US"/>
          </a:p>
        </p:txBody>
      </p:sp>
    </p:spTree>
    <p:extLst>
      <p:ext uri="{BB962C8B-B14F-4D97-AF65-F5344CB8AC3E}">
        <p14:creationId xmlns:p14="http://schemas.microsoft.com/office/powerpoint/2010/main" val="3604833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SDL Trados </a:t>
            </a:r>
            <a:r>
              <a:rPr lang="en-US" altLang="zh-CN" sz="1200" b="0" i="0" kern="1200" dirty="0" err="1">
                <a:solidFill>
                  <a:schemeClr val="tx1"/>
                </a:solidFill>
                <a:effectLst/>
                <a:latin typeface="+mn-lt"/>
                <a:ea typeface="+mn-ea"/>
                <a:cs typeface="+mn-cs"/>
              </a:rPr>
              <a:t>GroupShare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是一款简单易用的翻译项目管理解决方案，颠覆了团队的合作方式。</a:t>
            </a:r>
            <a:r>
              <a:rPr lang="en-US" altLang="zh-CN" sz="1200" b="0" i="0" kern="1200" dirty="0" err="1">
                <a:solidFill>
                  <a:schemeClr val="tx1"/>
                </a:solidFill>
                <a:effectLst/>
                <a:latin typeface="+mn-lt"/>
                <a:ea typeface="+mn-ea"/>
                <a:cs typeface="+mn-cs"/>
              </a:rPr>
              <a:t>GroupShare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在本地或云端均可使用，与 </a:t>
            </a:r>
            <a:r>
              <a:rPr lang="en-US" altLang="zh-CN" sz="1200" b="0" i="0" kern="1200" dirty="0">
                <a:solidFill>
                  <a:schemeClr val="tx1"/>
                </a:solidFill>
                <a:effectLst/>
                <a:latin typeface="+mn-lt"/>
                <a:ea typeface="+mn-ea"/>
                <a:cs typeface="+mn-cs"/>
              </a:rPr>
              <a:t>SDL Trados Studio </a:t>
            </a:r>
            <a:r>
              <a:rPr lang="zh-CN" altLang="en-US" sz="1200" b="0" i="0" kern="1200" dirty="0">
                <a:solidFill>
                  <a:schemeClr val="tx1"/>
                </a:solidFill>
                <a:effectLst/>
                <a:latin typeface="+mn-lt"/>
                <a:ea typeface="+mn-ea"/>
                <a:cs typeface="+mn-cs"/>
              </a:rPr>
              <a:t>协调工作，可简化流程、减少人工任务并可实时访问翻译项目和生成报告，所有这些均有助于团队加快翻译速度，提供优质翻译内容。</a:t>
            </a:r>
            <a:endParaRPr lang="zh-CN" altLang="en-US" dirty="0"/>
          </a:p>
        </p:txBody>
      </p:sp>
      <p:sp>
        <p:nvSpPr>
          <p:cNvPr id="4" name="灯片编号占位符 3"/>
          <p:cNvSpPr>
            <a:spLocks noGrp="1"/>
          </p:cNvSpPr>
          <p:nvPr>
            <p:ph type="sldNum" sz="quarter" idx="5"/>
          </p:nvPr>
        </p:nvSpPr>
        <p:spPr/>
        <p:txBody>
          <a:bodyPr/>
          <a:lstStyle/>
          <a:p>
            <a:fld id="{385ACE04-E13C-4837-B6DD-B388E7CAA05E}" type="slidenum">
              <a:rPr lang="en-US" noProof="0" smtClean="0"/>
              <a:t>15</a:t>
            </a:fld>
            <a:endParaRPr lang="en-US" noProof="0" dirty="0"/>
          </a:p>
        </p:txBody>
      </p:sp>
    </p:spTree>
    <p:extLst>
      <p:ext uri="{BB962C8B-B14F-4D97-AF65-F5344CB8AC3E}">
        <p14:creationId xmlns:p14="http://schemas.microsoft.com/office/powerpoint/2010/main" val="1175213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5ACE04-E13C-4837-B6DD-B388E7CAA05E}" type="slidenum">
              <a:rPr lang="en-US" noProof="0" smtClean="0"/>
              <a:t>16</a:t>
            </a:fld>
            <a:endParaRPr lang="en-US" noProof="0" dirty="0"/>
          </a:p>
        </p:txBody>
      </p:sp>
    </p:spTree>
    <p:extLst>
      <p:ext uri="{BB962C8B-B14F-4D97-AF65-F5344CB8AC3E}">
        <p14:creationId xmlns:p14="http://schemas.microsoft.com/office/powerpoint/2010/main" val="188009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5ACE04-E13C-4837-B6DD-B388E7CAA05E}" type="slidenum">
              <a:rPr lang="en-US" noProof="0" smtClean="0"/>
              <a:t>17</a:t>
            </a:fld>
            <a:endParaRPr lang="en-US" noProof="0" dirty="0"/>
          </a:p>
        </p:txBody>
      </p:sp>
    </p:spTree>
    <p:extLst>
      <p:ext uri="{BB962C8B-B14F-4D97-AF65-F5344CB8AC3E}">
        <p14:creationId xmlns:p14="http://schemas.microsoft.com/office/powerpoint/2010/main" val="4083792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18</a:t>
            </a:fld>
            <a:endParaRPr lang="en-US" noProof="0" dirty="0"/>
          </a:p>
        </p:txBody>
      </p:sp>
    </p:spTree>
    <p:extLst>
      <p:ext uri="{BB962C8B-B14F-4D97-AF65-F5344CB8AC3E}">
        <p14:creationId xmlns:p14="http://schemas.microsoft.com/office/powerpoint/2010/main" val="3806944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19</a:t>
            </a:fld>
            <a:endParaRPr lang="en-US" noProof="0" dirty="0"/>
          </a:p>
        </p:txBody>
      </p:sp>
    </p:spTree>
    <p:extLst>
      <p:ext uri="{BB962C8B-B14F-4D97-AF65-F5344CB8AC3E}">
        <p14:creationId xmlns:p14="http://schemas.microsoft.com/office/powerpoint/2010/main" val="2865903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待删</a:t>
            </a:r>
            <a:endParaRPr lang="en-US" dirty="0"/>
          </a:p>
        </p:txBody>
      </p:sp>
      <p:sp>
        <p:nvSpPr>
          <p:cNvPr id="4" name="Slide Number Placeholder 3"/>
          <p:cNvSpPr>
            <a:spLocks noGrp="1"/>
          </p:cNvSpPr>
          <p:nvPr>
            <p:ph type="sldNum" sz="quarter" idx="5"/>
          </p:nvPr>
        </p:nvSpPr>
        <p:spPr/>
        <p:txBody>
          <a:bodyPr/>
          <a:lstStyle/>
          <a:p>
            <a:fld id="{385ACE04-E13C-4837-B6DD-B388E7CAA05E}" type="slidenum">
              <a:rPr lang="en-US" noProof="0" smtClean="0"/>
              <a:t>20</a:t>
            </a:fld>
            <a:endParaRPr lang="en-US" noProof="0" dirty="0"/>
          </a:p>
        </p:txBody>
      </p:sp>
    </p:spTree>
    <p:extLst>
      <p:ext uri="{BB962C8B-B14F-4D97-AF65-F5344CB8AC3E}">
        <p14:creationId xmlns:p14="http://schemas.microsoft.com/office/powerpoint/2010/main" val="2037053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2</a:t>
            </a:fld>
            <a:endParaRPr lang="en-US"/>
          </a:p>
        </p:txBody>
      </p:sp>
    </p:spTree>
    <p:extLst>
      <p:ext uri="{BB962C8B-B14F-4D97-AF65-F5344CB8AC3E}">
        <p14:creationId xmlns:p14="http://schemas.microsoft.com/office/powerpoint/2010/main" val="360483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待删</a:t>
            </a:r>
            <a:endParaRPr lang="en-US" dirty="0"/>
          </a:p>
        </p:txBody>
      </p:sp>
      <p:sp>
        <p:nvSpPr>
          <p:cNvPr id="4" name="Slide Number Placeholder 3"/>
          <p:cNvSpPr>
            <a:spLocks noGrp="1"/>
          </p:cNvSpPr>
          <p:nvPr>
            <p:ph type="sldNum" sz="quarter" idx="5"/>
          </p:nvPr>
        </p:nvSpPr>
        <p:spPr/>
        <p:txBody>
          <a:bodyPr/>
          <a:lstStyle/>
          <a:p>
            <a:fld id="{385ACE04-E13C-4837-B6DD-B388E7CAA05E}" type="slidenum">
              <a:rPr lang="en-US" noProof="0" smtClean="0"/>
              <a:t>21</a:t>
            </a:fld>
            <a:endParaRPr lang="en-US" noProof="0" dirty="0"/>
          </a:p>
        </p:txBody>
      </p:sp>
    </p:spTree>
    <p:extLst>
      <p:ext uri="{BB962C8B-B14F-4D97-AF65-F5344CB8AC3E}">
        <p14:creationId xmlns:p14="http://schemas.microsoft.com/office/powerpoint/2010/main" val="857514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24</a:t>
            </a:fld>
            <a:endParaRPr lang="en-US" noProof="0" dirty="0"/>
          </a:p>
        </p:txBody>
      </p:sp>
    </p:spTree>
    <p:extLst>
      <p:ext uri="{BB962C8B-B14F-4D97-AF65-F5344CB8AC3E}">
        <p14:creationId xmlns:p14="http://schemas.microsoft.com/office/powerpoint/2010/main" val="857514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5ACE04-E13C-4837-B6DD-B388E7CAA05E}" type="slidenum">
              <a:rPr lang="en-US" smtClean="0"/>
              <a:t>27</a:t>
            </a:fld>
            <a:endParaRPr lang="en-US"/>
          </a:p>
        </p:txBody>
      </p:sp>
    </p:spTree>
    <p:extLst>
      <p:ext uri="{BB962C8B-B14F-4D97-AF65-F5344CB8AC3E}">
        <p14:creationId xmlns:p14="http://schemas.microsoft.com/office/powerpoint/2010/main" val="1859640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5ACE04-E13C-4837-B6DD-B388E7CAA05E}" type="slidenum">
              <a:rPr lang="en-US" noProof="0" smtClean="0"/>
              <a:t>3</a:t>
            </a:fld>
            <a:endParaRPr lang="en-US" noProof="0" dirty="0"/>
          </a:p>
        </p:txBody>
      </p:sp>
    </p:spTree>
    <p:extLst>
      <p:ext uri="{BB962C8B-B14F-4D97-AF65-F5344CB8AC3E}">
        <p14:creationId xmlns:p14="http://schemas.microsoft.com/office/powerpoint/2010/main" val="88267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5ACE04-E13C-4837-B6DD-B388E7CAA05E}" type="slidenum">
              <a:rPr lang="en-US" noProof="0" smtClean="0"/>
              <a:t>4</a:t>
            </a:fld>
            <a:endParaRPr lang="en-US" noProof="0" dirty="0"/>
          </a:p>
        </p:txBody>
      </p:sp>
    </p:spTree>
    <p:extLst>
      <p:ext uri="{BB962C8B-B14F-4D97-AF65-F5344CB8AC3E}">
        <p14:creationId xmlns:p14="http://schemas.microsoft.com/office/powerpoint/2010/main" val="1880098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90204" pitchFamily="34" charset="0"/>
              <a:buChar char="•"/>
            </a:pPr>
            <a:r>
              <a:rPr lang="en-US" dirty="0" err="1">
                <a:sym typeface="+mn-ea"/>
              </a:rPr>
              <a:t>批量利用数据库的翻译记忆库，术语库和词典</a:t>
            </a:r>
            <a:endParaRPr lang="en-US" dirty="0"/>
          </a:p>
          <a:p>
            <a:pPr marL="285750" indent="-285750">
              <a:buFont typeface="Arial" panose="020B0604020202090204" pitchFamily="34" charset="0"/>
              <a:buChar char="•"/>
            </a:pPr>
            <a:r>
              <a:rPr lang="en-US" dirty="0" err="1">
                <a:sym typeface="+mn-ea"/>
              </a:rPr>
              <a:t>通过取消选中仅接受完全匹配项，扫描翻译记忆库以查找完全匹配项；找不到精确匹配，将查找模糊匹配</a:t>
            </a:r>
            <a:r>
              <a:rPr lang="en-US" dirty="0">
                <a:sym typeface="+mn-ea"/>
              </a:rPr>
              <a:t>。</a:t>
            </a:r>
            <a:endParaRPr lang="en-US" dirty="0"/>
          </a:p>
          <a:p>
            <a:pPr marL="285750" indent="-285750">
              <a:buFont typeface="Arial" panose="020B0604020202090204" pitchFamily="34" charset="0"/>
              <a:buChar char="•"/>
            </a:pPr>
            <a:r>
              <a:rPr lang="en-US" dirty="0" err="1">
                <a:sym typeface="+mn-ea"/>
              </a:rPr>
              <a:t>选中</a:t>
            </a:r>
            <a:r>
              <a:rPr lang="en-US" dirty="0">
                <a:sym typeface="+mn-ea"/>
              </a:rPr>
              <a:t>“ </a:t>
            </a:r>
            <a:r>
              <a:rPr lang="en-US" dirty="0" err="1">
                <a:sym typeface="+mn-ea"/>
              </a:rPr>
              <a:t>汇编</a:t>
            </a:r>
            <a:r>
              <a:rPr lang="en-US" dirty="0">
                <a:sym typeface="+mn-ea"/>
              </a:rPr>
              <a:t>”，</a:t>
            </a:r>
            <a:r>
              <a:rPr lang="en-US" dirty="0" err="1">
                <a:sym typeface="+mn-ea"/>
              </a:rPr>
              <a:t>可以指示DéjàVu</a:t>
            </a:r>
            <a:r>
              <a:rPr lang="en-US" dirty="0">
                <a:sym typeface="+mn-ea"/>
              </a:rPr>
              <a:t> X3填充翻译记忆库，术语库和词典中的各个部分DéjàVu X3还将尝试通过在翻译记忆库的整个句段中提供缺失术语以及术语库和词典中的句段，将模糊匹配转换为精确匹配。</a:t>
            </a:r>
            <a:r>
              <a:rPr lang="zh-CN" altLang="en-US" dirty="0">
                <a:sym typeface="+mn-ea"/>
              </a:rPr>
              <a:t>我们可以看到预翻译流程涉及到</a:t>
            </a:r>
            <a:r>
              <a:rPr lang="en-US" dirty="0">
                <a:sym typeface="+mn-ea"/>
              </a:rPr>
              <a:t>“ </a:t>
            </a:r>
            <a:r>
              <a:rPr lang="en-US" dirty="0" err="1">
                <a:sym typeface="+mn-ea"/>
              </a:rPr>
              <a:t>汇编</a:t>
            </a:r>
            <a:r>
              <a:rPr lang="en-US" dirty="0">
                <a:sym typeface="+mn-ea"/>
              </a:rPr>
              <a:t> ”</a:t>
            </a:r>
            <a:r>
              <a:rPr lang="en-US" dirty="0" err="1">
                <a:sym typeface="+mn-ea"/>
              </a:rPr>
              <a:t>选项下的选项包括</a:t>
            </a:r>
            <a:r>
              <a:rPr lang="en-US" dirty="0">
                <a:sym typeface="+mn-ea"/>
              </a:rPr>
              <a:t>：</a:t>
            </a:r>
            <a:endParaRPr lang="en-US" dirty="0"/>
          </a:p>
          <a:p>
            <a:r>
              <a:rPr lang="en-US" dirty="0" err="1">
                <a:sym typeface="+mn-ea"/>
              </a:rPr>
              <a:t>使用DeepMiner统计提取从翻译记忆库中包含子段及其组合</a:t>
            </a:r>
            <a:r>
              <a:rPr lang="en-US" dirty="0">
                <a:sym typeface="+mn-ea"/>
              </a:rPr>
              <a:t>。</a:t>
            </a:r>
            <a:endParaRPr lang="en-US" dirty="0"/>
          </a:p>
          <a:p>
            <a:r>
              <a:rPr lang="en-US" dirty="0" err="1">
                <a:sym typeface="+mn-ea"/>
              </a:rPr>
              <a:t>使用机器翻译输入未找到其他匹配项的机器翻译</a:t>
            </a:r>
            <a:r>
              <a:rPr lang="en-US" dirty="0">
                <a:sym typeface="+mn-ea"/>
              </a:rPr>
              <a:t>。</a:t>
            </a:r>
            <a:endParaRPr lang="en-US" dirty="0"/>
          </a:p>
          <a:p>
            <a:r>
              <a:rPr lang="en-US" dirty="0" err="1">
                <a:sym typeface="+mn-ea"/>
              </a:rPr>
              <a:t>插入源文本以复制任何数据库中未找到的部分</a:t>
            </a:r>
            <a:r>
              <a:rPr lang="en-US" dirty="0">
                <a:sym typeface="+mn-ea"/>
              </a:rPr>
              <a:t>。</a:t>
            </a:r>
            <a:endParaRPr lang="en-US" dirty="0"/>
          </a:p>
        </p:txBody>
      </p:sp>
      <p:sp>
        <p:nvSpPr>
          <p:cNvPr id="4" name="Slide Number Placeholder 3"/>
          <p:cNvSpPr>
            <a:spLocks noGrp="1"/>
          </p:cNvSpPr>
          <p:nvPr>
            <p:ph type="sldNum" sz="quarter" idx="5"/>
          </p:nvPr>
        </p:nvSpPr>
        <p:spPr/>
        <p:txBody>
          <a:bodyPr/>
          <a:lstStyle/>
          <a:p>
            <a:fld id="{385ACE04-E13C-4837-B6DD-B388E7CAA05E}" type="slidenum">
              <a:rPr lang="en-US" noProof="0" smtClean="0"/>
              <a:t>5</a:t>
            </a:fld>
            <a:endParaRPr lang="en-US" noProof="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deepminer</a:t>
            </a:r>
            <a:r>
              <a:rPr lang="en-US" altLang="zh-CN" dirty="0"/>
              <a:t> </a:t>
            </a:r>
            <a:r>
              <a:rPr lang="zh-CN" altLang="en-US" dirty="0">
                <a:sym typeface="+mn-ea"/>
              </a:rPr>
              <a:t>算是</a:t>
            </a:r>
            <a:r>
              <a:rPr lang="zh-CN" altLang="en-US" dirty="0"/>
              <a:t> </a:t>
            </a:r>
            <a:r>
              <a:rPr lang="en-US" altLang="zh-CN" dirty="0" err="1"/>
              <a:t>dejavu</a:t>
            </a:r>
            <a:r>
              <a:rPr lang="en-US" altLang="zh-CN" dirty="0"/>
              <a:t> </a:t>
            </a:r>
            <a:r>
              <a:rPr lang="zh-CN" altLang="en-US" dirty="0"/>
              <a:t>的独家功能，它能够将我们数据库中的翻译记忆库和术语库作用发挥到最大，通过名字我们就可以得知它起到深度数据挖掘用于提供更好译文版本的引擎作用，因为它的原理不仅是可以搜寻使用数据库中的各个术语和句子，而且还可以即时对这些数据库进行复杂的交叉分析，以挖掘、构建基词和嵌入其中的短语的翻译。 然后，它使用常规的模糊匹配或这些挖掘后的术语和短语来创建模糊匹配修复，从而形成改进的翻译。我们来举一个例子。这里出现的80％匹配的结果是使用DeepMiner技术进行的模糊匹配修复，可以看出它改善了预翻译功能。</a:t>
            </a:r>
          </a:p>
        </p:txBody>
      </p:sp>
      <p:sp>
        <p:nvSpPr>
          <p:cNvPr id="4" name="Slide Number Placeholder 3"/>
          <p:cNvSpPr>
            <a:spLocks noGrp="1"/>
          </p:cNvSpPr>
          <p:nvPr>
            <p:ph type="sldNum" sz="quarter" idx="10"/>
          </p:nvPr>
        </p:nvSpPr>
        <p:spPr/>
        <p:txBody>
          <a:bodyPr/>
          <a:lstStyle/>
          <a:p>
            <a:fld id="{385ACE04-E13C-4837-B6DD-B388E7CAA05E}"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文档分析是</a:t>
            </a:r>
            <a:r>
              <a:rPr lang="en-US" altLang="zh-CN" dirty="0" err="1"/>
              <a:t>Dejavu</a:t>
            </a:r>
            <a:r>
              <a:rPr lang="zh-CN" altLang="en-US" dirty="0"/>
              <a:t>的一个特色功能，可以仔细分析翻译记忆库对应到该文档的详细匹配信息。</a:t>
            </a:r>
            <a:endParaRPr lang="en-US" altLang="zh-CN" dirty="0"/>
          </a:p>
          <a:p>
            <a:r>
              <a:rPr lang="zh-CN" altLang="en-US" dirty="0"/>
              <a:t>重复句段：这个实例文档中重复的句子</a:t>
            </a:r>
            <a:endParaRPr lang="en-US" altLang="zh-CN" dirty="0"/>
          </a:p>
          <a:p>
            <a:r>
              <a:rPr lang="zh-CN" altLang="en-US" dirty="0"/>
              <a:t>内部重复：上面所有的类型算下来大概重复多少，大概</a:t>
            </a:r>
            <a:r>
              <a:rPr lang="en-US" altLang="zh-CN" dirty="0"/>
              <a:t>20%</a:t>
            </a:r>
            <a:r>
              <a:rPr lang="zh-CN" altLang="en-US" dirty="0"/>
              <a:t>以上就可以考虑建立术语库。</a:t>
            </a:r>
            <a:endParaRPr lang="en-US" dirty="0"/>
          </a:p>
        </p:txBody>
      </p:sp>
      <p:sp>
        <p:nvSpPr>
          <p:cNvPr id="4" name="Slide Number Placeholder 3"/>
          <p:cNvSpPr>
            <a:spLocks noGrp="1"/>
          </p:cNvSpPr>
          <p:nvPr>
            <p:ph type="sldNum" sz="quarter" idx="5"/>
          </p:nvPr>
        </p:nvSpPr>
        <p:spPr/>
        <p:txBody>
          <a:bodyPr/>
          <a:lstStyle/>
          <a:p>
            <a:fld id="{385ACE04-E13C-4837-B6DD-B388E7CAA05E}" type="slidenum">
              <a:rPr lang="en-US" noProof="0" smtClean="0"/>
              <a:t>7</a:t>
            </a:fld>
            <a:endParaRPr lang="en-US" noProof="0" dirty="0"/>
          </a:p>
        </p:txBody>
      </p:sp>
    </p:spTree>
    <p:extLst>
      <p:ext uri="{BB962C8B-B14F-4D97-AF65-F5344CB8AC3E}">
        <p14:creationId xmlns:p14="http://schemas.microsoft.com/office/powerpoint/2010/main" val="42952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r>
              <a:rPr lang="en-US" altLang="zh-CN" dirty="0"/>
              <a:t>éjà vu</a:t>
            </a:r>
            <a:r>
              <a:rPr lang="zh-CN" altLang="en-US" dirty="0"/>
              <a:t>的用户界面和</a:t>
            </a:r>
            <a:r>
              <a:rPr lang="en-US" altLang="zh-CN" dirty="0"/>
              <a:t>MS office</a:t>
            </a:r>
            <a:r>
              <a:rPr lang="zh-CN" altLang="en-US" dirty="0"/>
              <a:t>相似度高到爆炸了，</a:t>
            </a:r>
            <a:endParaRPr lang="en-US" altLang="zh-CN" dirty="0"/>
          </a:p>
          <a:p>
            <a:r>
              <a:rPr lang="zh-CN" altLang="en-US" dirty="0"/>
              <a:t>包括</a:t>
            </a:r>
            <a:r>
              <a:rPr lang="en-US" altLang="zh-CN" dirty="0"/>
              <a:t>ribbon</a:t>
            </a:r>
            <a:r>
              <a:rPr lang="zh-CN" altLang="en-US" dirty="0"/>
              <a:t>、菜单栏上按钮、甚至按钮排列都一样</a:t>
            </a:r>
            <a:endParaRPr lang="en-US" altLang="zh-CN" dirty="0"/>
          </a:p>
          <a:p>
            <a:endParaRPr lang="en-US" altLang="zh-CN" dirty="0"/>
          </a:p>
          <a:p>
            <a:r>
              <a:rPr lang="zh-CN" altLang="en-US" dirty="0"/>
              <a:t>甚至已经作为一个菜单集成在</a:t>
            </a:r>
            <a:r>
              <a:rPr lang="en-US" altLang="zh-CN" dirty="0"/>
              <a:t>word</a:t>
            </a:r>
            <a:r>
              <a:rPr lang="zh-CN" altLang="en-US" dirty="0"/>
              <a:t>里面，但这不意味着在你在</a:t>
            </a:r>
            <a:r>
              <a:rPr lang="en-US" altLang="zh-CN" dirty="0"/>
              <a:t>word</a:t>
            </a:r>
            <a:r>
              <a:rPr lang="zh-CN" altLang="en-US" dirty="0"/>
              <a:t>中翻译的时候能辅助你，而是用来：因为有的文档中会嵌入其他软件（比如</a:t>
            </a:r>
            <a:r>
              <a:rPr lang="en-US" altLang="zh-CN" dirty="0"/>
              <a:t>excel</a:t>
            </a:r>
            <a:r>
              <a:rPr lang="zh-CN" altLang="en-US" dirty="0"/>
              <a:t>），这个菜单是用于检查当文档导入</a:t>
            </a:r>
            <a:r>
              <a:rPr lang="en-US" altLang="zh-CN" dirty="0"/>
              <a:t>DVX</a:t>
            </a:r>
            <a:r>
              <a:rPr lang="zh-CN" altLang="en-US" dirty="0"/>
              <a:t>的时候会不会出现错误</a:t>
            </a:r>
            <a:r>
              <a:rPr lang="en-US" altLang="zh-CN" dirty="0"/>
              <a:t>------</a:t>
            </a:r>
            <a:r>
              <a:rPr lang="zh-CN" altLang="en-US" dirty="0"/>
              <a:t>若会可以更改兼容性</a:t>
            </a:r>
            <a:r>
              <a:rPr lang="en-US" altLang="zh-CN" dirty="0"/>
              <a:t>----------</a:t>
            </a:r>
            <a:r>
              <a:rPr lang="zh-CN" altLang="en-US" dirty="0"/>
              <a:t>翻译之后回</a:t>
            </a:r>
            <a:r>
              <a:rPr lang="en-US" altLang="zh-CN" dirty="0"/>
              <a:t>word</a:t>
            </a:r>
            <a:r>
              <a:rPr lang="zh-CN" altLang="en-US" dirty="0"/>
              <a:t>刷新即可。</a:t>
            </a:r>
            <a:endParaRPr lang="en-US" altLang="zh-CN" dirty="0"/>
          </a:p>
          <a:p>
            <a:endParaRPr lang="en-US" dirty="0"/>
          </a:p>
        </p:txBody>
      </p:sp>
      <p:sp>
        <p:nvSpPr>
          <p:cNvPr id="4" name="Slide Number Placeholder 3"/>
          <p:cNvSpPr>
            <a:spLocks noGrp="1"/>
          </p:cNvSpPr>
          <p:nvPr>
            <p:ph type="sldNum" sz="quarter" idx="5"/>
          </p:nvPr>
        </p:nvSpPr>
        <p:spPr/>
        <p:txBody>
          <a:bodyPr/>
          <a:lstStyle/>
          <a:p>
            <a:fld id="{385ACE04-E13C-4837-B6DD-B388E7CAA05E}" type="slidenum">
              <a:rPr lang="en-US" noProof="0" smtClean="0"/>
              <a:t>8</a:t>
            </a:fld>
            <a:endParaRPr lang="en-US" noProof="0" dirty="0"/>
          </a:p>
        </p:txBody>
      </p:sp>
    </p:spTree>
    <p:extLst>
      <p:ext uri="{BB962C8B-B14F-4D97-AF65-F5344CB8AC3E}">
        <p14:creationId xmlns:p14="http://schemas.microsoft.com/office/powerpoint/2010/main" val="1880098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5ACE04-E13C-4837-B6DD-B388E7CAA05E}" type="slidenum">
              <a:rPr lang="en-US" noProof="0" smtClean="0"/>
              <a:t>10</a:t>
            </a:fld>
            <a:endParaRPr lang="en-US" noProof="0" dirty="0"/>
          </a:p>
        </p:txBody>
      </p:sp>
    </p:spTree>
    <p:extLst>
      <p:ext uri="{BB962C8B-B14F-4D97-AF65-F5344CB8AC3E}">
        <p14:creationId xmlns:p14="http://schemas.microsoft.com/office/powerpoint/2010/main" val="1880098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11/11/19</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zh-CN" altLang="en-US" noProof="0"/>
              <a:t>单击图标添加图片</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994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Text Placeholder 2">
            <a:extLst>
              <a:ext uri="{FF2B5EF4-FFF2-40B4-BE49-F238E27FC236}">
                <a16:creationId xmlns:a16="http://schemas.microsoft.com/office/drawing/2014/main" id="{BE814D66-F00F-0D44-AD03-889FEE787EB6}"/>
              </a:ext>
            </a:extLst>
          </p:cNvPr>
          <p:cNvSpPr>
            <a:spLocks noGrp="1"/>
          </p:cNvSpPr>
          <p:nvPr>
            <p:ph idx="1" hasCustomPrompt="1"/>
          </p:nvPr>
        </p:nvSpPr>
        <p:spPr>
          <a:xfrm>
            <a:off x="363416" y="1825625"/>
            <a:ext cx="11465168"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a:extLst>
              <a:ext uri="{FF2B5EF4-FFF2-40B4-BE49-F238E27FC236}">
                <a16:creationId xmlns:a16="http://schemas.microsoft.com/office/drawing/2014/main" id="{FF9B990C-5D9C-4A90-AC73-5889BC9F755C}"/>
              </a:ext>
            </a:extLst>
          </p:cNvPr>
          <p:cNvSpPr>
            <a:spLocks noGrp="1"/>
          </p:cNvSpPr>
          <p:nvPr>
            <p:ph type="title" hasCustomPrompt="1"/>
          </p:nvPr>
        </p:nvSpPr>
        <p:spPr/>
        <p:txBody>
          <a:bodyPr/>
          <a:lstStyle/>
          <a:p>
            <a:r>
              <a:rPr lang="en-US" noProof="0"/>
              <a:t>CLICK TO EDIT MASTER TITLE STYLE</a:t>
            </a:r>
          </a:p>
        </p:txBody>
      </p:sp>
      <p:sp>
        <p:nvSpPr>
          <p:cNvPr id="16" name="Oval 15">
            <a:extLst>
              <a:ext uri="{FF2B5EF4-FFF2-40B4-BE49-F238E27FC236}">
                <a16:creationId xmlns:a16="http://schemas.microsoft.com/office/drawing/2014/main" id="{44C85E5F-5B5E-48CC-8469-0263621D91FF}"/>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7EE4E300-6C8E-4262-BE1D-587C7B70E7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289702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zh-CN" altLang="en-US" noProof="0"/>
              <a:t>单击此处编辑母版标题样式</a:t>
            </a:r>
            <a:endParaRPr lang="en-US" noProof="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Content Placeholder 3">
            <a:extLst>
              <a:ext uri="{FF2B5EF4-FFF2-40B4-BE49-F238E27FC236}">
                <a16:creationId xmlns:a16="http://schemas.microsoft.com/office/drawing/2014/main" id="{6E22FA8C-3243-4716-A6BD-F37D6058FB43}"/>
              </a:ext>
            </a:extLst>
          </p:cNvPr>
          <p:cNvSpPr>
            <a:spLocks noGrp="1"/>
          </p:cNvSpPr>
          <p:nvPr>
            <p:ph sz="half" idx="2" hasCustomPrompt="1"/>
          </p:nvPr>
        </p:nvSpPr>
        <p:spPr>
          <a:xfrm>
            <a:off x="6347381"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8ABE3FD8-339C-4F75-876F-8347ADE67E94}"/>
              </a:ext>
            </a:extLst>
          </p:cNvPr>
          <p:cNvSpPr>
            <a:spLocks noGrp="1"/>
          </p:cNvSpPr>
          <p:nvPr>
            <p:ph sz="half" idx="1" hasCustomPrompt="1"/>
          </p:nvPr>
        </p:nvSpPr>
        <p:spPr>
          <a:xfrm>
            <a:off x="363416"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Oval 24">
            <a:extLst>
              <a:ext uri="{FF2B5EF4-FFF2-40B4-BE49-F238E27FC236}">
                <a16:creationId xmlns:a16="http://schemas.microsoft.com/office/drawing/2014/main" id="{E72FB389-5EA4-4084-B7A2-A4D0A43561F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F7783FE1-0115-4345-89B2-C073569FB8EE}"/>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736614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zh-CN" altLang="en-US" noProof="0"/>
              <a:t>单击此处编辑母版标题样式</a:t>
            </a:r>
            <a:endParaRPr lang="en-US" noProof="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7" name="Text Placeholder 4">
            <a:extLst>
              <a:ext uri="{FF2B5EF4-FFF2-40B4-BE49-F238E27FC236}">
                <a16:creationId xmlns:a16="http://schemas.microsoft.com/office/drawing/2014/main" id="{9F73353B-C50B-4A8A-87CF-657C1EB8940F}"/>
              </a:ext>
            </a:extLst>
          </p:cNvPr>
          <p:cNvSpPr>
            <a:spLocks noGrp="1"/>
          </p:cNvSpPr>
          <p:nvPr>
            <p:ph type="body" sz="quarter" idx="3" hasCustomPrompt="1"/>
          </p:nvPr>
        </p:nvSpPr>
        <p:spPr>
          <a:xfrm>
            <a:off x="6347380" y="1681163"/>
            <a:ext cx="548120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8" name="Content Placeholder 5">
            <a:extLst>
              <a:ext uri="{FF2B5EF4-FFF2-40B4-BE49-F238E27FC236}">
                <a16:creationId xmlns:a16="http://schemas.microsoft.com/office/drawing/2014/main" id="{5EFF7F5E-3221-4390-9B17-D1944365BF12}"/>
              </a:ext>
            </a:extLst>
          </p:cNvPr>
          <p:cNvSpPr>
            <a:spLocks noGrp="1"/>
          </p:cNvSpPr>
          <p:nvPr>
            <p:ph sz="quarter" idx="4" hasCustomPrompt="1"/>
          </p:nvPr>
        </p:nvSpPr>
        <p:spPr>
          <a:xfrm>
            <a:off x="6347379" y="2586215"/>
            <a:ext cx="5481203"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2">
            <a:extLst>
              <a:ext uri="{FF2B5EF4-FFF2-40B4-BE49-F238E27FC236}">
                <a16:creationId xmlns:a16="http://schemas.microsoft.com/office/drawing/2014/main" id="{9506B516-77C1-431B-A8A5-68FA5D4B6D7E}"/>
              </a:ext>
            </a:extLst>
          </p:cNvPr>
          <p:cNvSpPr>
            <a:spLocks noGrp="1"/>
          </p:cNvSpPr>
          <p:nvPr>
            <p:ph type="body" idx="1" hasCustomPrompt="1"/>
          </p:nvPr>
        </p:nvSpPr>
        <p:spPr>
          <a:xfrm>
            <a:off x="363416" y="1681163"/>
            <a:ext cx="54812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30" name="Content Placeholder 3">
            <a:extLst>
              <a:ext uri="{FF2B5EF4-FFF2-40B4-BE49-F238E27FC236}">
                <a16:creationId xmlns:a16="http://schemas.microsoft.com/office/drawing/2014/main" id="{860F1452-CAB9-4154-ADCC-9245E71D0D2C}"/>
              </a:ext>
            </a:extLst>
          </p:cNvPr>
          <p:cNvSpPr>
            <a:spLocks noGrp="1"/>
          </p:cNvSpPr>
          <p:nvPr>
            <p:ph sz="half" idx="2" hasCustomPrompt="1"/>
          </p:nvPr>
        </p:nvSpPr>
        <p:spPr>
          <a:xfrm>
            <a:off x="363416" y="2586215"/>
            <a:ext cx="5481202"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Oval 30">
            <a:extLst>
              <a:ext uri="{FF2B5EF4-FFF2-40B4-BE49-F238E27FC236}">
                <a16:creationId xmlns:a16="http://schemas.microsoft.com/office/drawing/2014/main" id="{12892DF4-5A8A-4E92-A425-210ABE570F58}"/>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Oval 31">
            <a:extLst>
              <a:ext uri="{FF2B5EF4-FFF2-40B4-BE49-F238E27FC236}">
                <a16:creationId xmlns:a16="http://schemas.microsoft.com/office/drawing/2014/main" id="{99AE2680-A46C-4B06-9ED9-53E617C1F17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552785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Text Placeholder 3">
            <a:extLst>
              <a:ext uri="{FF2B5EF4-FFF2-40B4-BE49-F238E27FC236}">
                <a16:creationId xmlns:a16="http://schemas.microsoft.com/office/drawing/2014/main" id="{86E0573A-023B-4D1C-8224-56A5D0DDF379}"/>
              </a:ext>
            </a:extLst>
          </p:cNvPr>
          <p:cNvSpPr>
            <a:spLocks noGrp="1"/>
          </p:cNvSpPr>
          <p:nvPr>
            <p:ph type="body" sz="half" idx="2" hasCustomPrompt="1"/>
          </p:nvPr>
        </p:nvSpPr>
        <p:spPr>
          <a:xfrm>
            <a:off x="839788" y="4839679"/>
            <a:ext cx="10507662" cy="1305379"/>
          </a:xfrm>
        </p:spPr>
        <p:txBody>
          <a:bodyPr vert="horz" lIns="91440" tIns="45720" rIns="91440" bIns="45720" rtlCol="0">
            <a:noAutofit/>
          </a:bodyPr>
          <a:lstStyle>
            <a:lvl1pPr marL="0" indent="0" algn="ctr">
              <a:buNone/>
              <a:defRPr lang="en-US" b="0" cap="none" baseline="0"/>
            </a:lvl1pPr>
          </a:lstStyle>
          <a:p>
            <a:pPr marL="228600" lvl="0" indent="-228600" algn="ctr">
              <a:lnSpc>
                <a:spcPct val="100000"/>
              </a:lnSpc>
            </a:pPr>
            <a:r>
              <a:rPr lang="en-US" noProof="0"/>
              <a:t>Edit Master text styles</a:t>
            </a:r>
          </a:p>
        </p:txBody>
      </p:sp>
      <p:sp>
        <p:nvSpPr>
          <p:cNvPr id="15" name="Picture Placeholder 2">
            <a:extLst>
              <a:ext uri="{FF2B5EF4-FFF2-40B4-BE49-F238E27FC236}">
                <a16:creationId xmlns:a16="http://schemas.microsoft.com/office/drawing/2014/main" id="{12087456-C0E8-4AA6-81E8-996CEC037E57}"/>
              </a:ext>
            </a:extLst>
          </p:cNvPr>
          <p:cNvSpPr>
            <a:spLocks noGrp="1"/>
          </p:cNvSpPr>
          <p:nvPr>
            <p:ph type="pic" idx="1"/>
          </p:nvPr>
        </p:nvSpPr>
        <p:spPr>
          <a:xfrm>
            <a:off x="0" y="1"/>
            <a:ext cx="12192000" cy="3713017"/>
          </a:xfrm>
          <a:solidFill>
            <a:schemeClr val="bg1">
              <a:lumMod val="85000"/>
            </a:schemeClr>
          </a:solidFill>
        </p:spPr>
        <p:txBody>
          <a:bodyPr vert="horz" lIns="91440" tIns="45720" rIns="91440" bIns="45720" rtlCol="0" anchor="ctr">
            <a:normAutofit/>
          </a:bodyPr>
          <a:lstStyle>
            <a:lvl1pPr>
              <a:defRPr lang="en-US" sz="2000" dirty="0"/>
            </a:lvl1pPr>
          </a:lstStyle>
          <a:p>
            <a:pPr marL="0" lvl="0" indent="0" algn="ctr">
              <a:buNone/>
            </a:pPr>
            <a:r>
              <a:rPr lang="zh-CN" altLang="en-US" noProof="0"/>
              <a:t>单击图标添加图片</a:t>
            </a:r>
            <a:endParaRPr lang="en-US" noProof="0" dirty="0"/>
          </a:p>
        </p:txBody>
      </p:sp>
    </p:spTree>
    <p:extLst>
      <p:ext uri="{BB962C8B-B14F-4D97-AF65-F5344CB8AC3E}">
        <p14:creationId xmlns:p14="http://schemas.microsoft.com/office/powerpoint/2010/main" val="182119214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0" name="Text Placeholder 3">
            <a:extLst>
              <a:ext uri="{FF2B5EF4-FFF2-40B4-BE49-F238E27FC236}">
                <a16:creationId xmlns:a16="http://schemas.microsoft.com/office/drawing/2014/main" id="{1B247C0B-04BA-4D5C-A41D-AEA60217241B}"/>
              </a:ext>
            </a:extLst>
          </p:cNvPr>
          <p:cNvSpPr>
            <a:spLocks noGrp="1"/>
          </p:cNvSpPr>
          <p:nvPr>
            <p:ph type="body" sz="half" idx="2" hasCustomPrompt="1"/>
          </p:nvPr>
        </p:nvSpPr>
        <p:spPr>
          <a:xfrm>
            <a:off x="363416" y="2057400"/>
            <a:ext cx="3206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31" name="Content Placeholder 2">
            <a:extLst>
              <a:ext uri="{FF2B5EF4-FFF2-40B4-BE49-F238E27FC236}">
                <a16:creationId xmlns:a16="http://schemas.microsoft.com/office/drawing/2014/main" id="{194C619D-34F6-4A29-857A-D76007218728}"/>
              </a:ext>
            </a:extLst>
          </p:cNvPr>
          <p:cNvSpPr>
            <a:spLocks noGrp="1"/>
          </p:cNvSpPr>
          <p:nvPr>
            <p:ph idx="1" hasCustomPrompt="1"/>
          </p:nvPr>
        </p:nvSpPr>
        <p:spPr>
          <a:xfrm>
            <a:off x="3888084" y="246187"/>
            <a:ext cx="7467304" cy="561486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9517590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zh-CN" altLang="en-US" noProof="0"/>
              <a:t>单击此处编辑母版标题样式</a:t>
            </a:r>
            <a:endParaRPr lang="en-US" noProof="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Oval 12">
            <a:extLst>
              <a:ext uri="{FF2B5EF4-FFF2-40B4-BE49-F238E27FC236}">
                <a16:creationId xmlns:a16="http://schemas.microsoft.com/office/drawing/2014/main" id="{82D9D565-739D-4898-97BD-79EB8C7F91EC}"/>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620FADA3-E777-489C-976D-0B0C4FD3131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3651473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4" name="Group 3">
            <a:extLst>
              <a:ext uri="{FF2B5EF4-FFF2-40B4-BE49-F238E27FC236}">
                <a16:creationId xmlns:a16="http://schemas.microsoft.com/office/drawing/2014/main" id="{8DCE8039-0D05-4A75-878A-907B8D44B9E7}"/>
              </a:ext>
            </a:extLst>
          </p:cNvPr>
          <p:cNvGrpSpPr/>
          <p:nvPr userDrawn="1"/>
        </p:nvGrpSpPr>
        <p:grpSpPr>
          <a:xfrm>
            <a:off x="363416" y="421045"/>
            <a:ext cx="748798" cy="134113"/>
            <a:chOff x="4827813" y="2534636"/>
            <a:chExt cx="996651" cy="178504"/>
          </a:xfrm>
        </p:grpSpPr>
        <p:sp>
          <p:nvSpPr>
            <p:cNvPr id="5" name="Oval 4">
              <a:extLst>
                <a:ext uri="{FF2B5EF4-FFF2-40B4-BE49-F238E27FC236}">
                  <a16:creationId xmlns:a16="http://schemas.microsoft.com/office/drawing/2014/main" id="{C1402252-45E8-45B3-BA5E-DFA33A4547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300C883-1ACE-4AF3-9875-792A769588D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E75483D7-E612-43D2-9B0E-C69356C160D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Oval 7">
              <a:extLst>
                <a:ext uri="{FF2B5EF4-FFF2-40B4-BE49-F238E27FC236}">
                  <a16:creationId xmlns:a16="http://schemas.microsoft.com/office/drawing/2014/main" id="{F279C5F2-4C7F-4470-A44F-E8AD69AC9FA0}"/>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8750611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Larg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5908430" y="1046163"/>
            <a:ext cx="5445369" cy="1114784"/>
          </a:xfrm>
        </p:spPr>
        <p:txBody>
          <a:bodyPr lIns="0" tIns="0" rIns="0" bIns="0" anchor="b">
            <a:noAutofit/>
          </a:bodyPr>
          <a:lstStyle>
            <a:lvl1pPr>
              <a:defRPr sz="3200" b="1" cap="all" baseline="0"/>
            </a:lvl1pPr>
          </a:lstStyle>
          <a:p>
            <a:r>
              <a:rPr lang="zh-CN" altLang="en-US" noProof="0"/>
              <a:t>单击此处编辑母版标题样式</a:t>
            </a:r>
            <a:endParaRPr lang="en-US" noProof="0"/>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5908430" y="2506662"/>
            <a:ext cx="5445370" cy="3454523"/>
          </a:xfrm>
        </p:spPr>
        <p:txBody>
          <a:bodyPr lIns="0" tIns="0" rIns="0" bIns="0">
            <a:noAutofit/>
          </a:bodyPr>
          <a:lstStyle>
            <a:lvl1pPr>
              <a:lnSpc>
                <a:spcPct val="100000"/>
              </a:lnSpc>
              <a:buClr>
                <a:schemeClr val="accent1"/>
              </a:buClr>
              <a:defRPr sz="1800"/>
            </a:lvl1pPr>
            <a:lvl2pPr>
              <a:lnSpc>
                <a:spcPct val="100000"/>
              </a:lnSpc>
              <a:buClr>
                <a:schemeClr val="accent1"/>
              </a:buClr>
              <a:defRPr sz="1600"/>
            </a:lvl2pPr>
            <a:lvl3pPr>
              <a:lnSpc>
                <a:spcPct val="100000"/>
              </a:lnSpc>
              <a:buClr>
                <a:schemeClr val="accent1"/>
              </a:buClr>
              <a:defRPr sz="1400"/>
            </a:lvl3pPr>
            <a:lvl4pPr>
              <a:lnSpc>
                <a:spcPct val="100000"/>
              </a:lnSpc>
              <a:buClr>
                <a:schemeClr val="accent1"/>
              </a:buClr>
              <a:defRPr sz="1200"/>
            </a:lvl4pPr>
            <a:lvl5pPr>
              <a:lnSpc>
                <a:spcPct val="100000"/>
              </a:lnSpc>
              <a:buClr>
                <a:schemeClr val="accent1"/>
              </a:buCl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469045" y="0"/>
            <a:ext cx="5210175" cy="5961063"/>
          </a:xfrm>
          <a:solidFill>
            <a:schemeClr val="bg1">
              <a:lumMod val="85000"/>
            </a:schemeClr>
          </a:solidFill>
        </p:spPr>
        <p:txBody>
          <a:bodyPr anchor="ctr"/>
          <a:lstStyle>
            <a:lvl1pPr marL="0" indent="0" algn="ctr">
              <a:buNone/>
              <a:defRPr/>
            </a:lvl1pPr>
          </a:lstStyle>
          <a:p>
            <a:r>
              <a:rPr lang="zh-CN" altLang="en-US" noProof="0"/>
              <a:t>单击图标添加图片</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476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363416" y="1046163"/>
            <a:ext cx="5445369" cy="1114784"/>
          </a:xfrm>
        </p:spPr>
        <p:txBody>
          <a:bodyPr lIns="0" tIns="0" rIns="0" bIns="0" anchor="b">
            <a:noAutofit/>
          </a:bodyPr>
          <a:lstStyle>
            <a:lvl1pPr>
              <a:defRPr sz="3200" b="1" cap="all" baseline="0"/>
            </a:lvl1pPr>
          </a:lstStyle>
          <a:p>
            <a:r>
              <a:rPr lang="zh-CN" altLang="en-US" noProof="0"/>
              <a:t>单击此处编辑母版标题样式</a:t>
            </a:r>
            <a:endParaRPr lang="en-US" noProof="0"/>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363416" y="2506662"/>
            <a:ext cx="5445370" cy="3454523"/>
          </a:xfrm>
        </p:spPr>
        <p:txBody>
          <a:bodyPr lIns="0" tIns="0" rIns="0" bIns="0">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5919755" y="1"/>
            <a:ext cx="3430408" cy="4091942"/>
          </a:xfrm>
          <a:solidFill>
            <a:schemeClr val="bg1">
              <a:lumMod val="85000"/>
            </a:schemeClr>
          </a:solidFill>
        </p:spPr>
        <p:txBody>
          <a:bodyPr anchor="ctr"/>
          <a:lstStyle>
            <a:lvl1pPr marL="0" indent="0" algn="ctr">
              <a:buNone/>
              <a:defRPr/>
            </a:lvl1pPr>
          </a:lstStyle>
          <a:p>
            <a:r>
              <a:rPr lang="zh-CN" altLang="en-US" noProof="0"/>
              <a:t>单击图标添加图片</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24055"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36341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1804745"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Picture Placeholder 9">
            <a:extLst>
              <a:ext uri="{FF2B5EF4-FFF2-40B4-BE49-F238E27FC236}">
                <a16:creationId xmlns:a16="http://schemas.microsoft.com/office/drawing/2014/main" id="{63A2A33D-4D91-454D-A35B-6DA97069EC3F}"/>
              </a:ext>
            </a:extLst>
          </p:cNvPr>
          <p:cNvSpPr>
            <a:spLocks noGrp="1"/>
          </p:cNvSpPr>
          <p:nvPr>
            <p:ph type="pic" sz="quarter" idx="16"/>
          </p:nvPr>
        </p:nvSpPr>
        <p:spPr>
          <a:xfrm>
            <a:off x="9542186" y="555157"/>
            <a:ext cx="2649814" cy="4298197"/>
          </a:xfrm>
          <a:solidFill>
            <a:schemeClr val="bg1">
              <a:lumMod val="85000"/>
            </a:schemeClr>
          </a:solidFill>
        </p:spPr>
        <p:txBody>
          <a:bodyPr anchor="ctr"/>
          <a:lstStyle>
            <a:lvl1pPr marL="0" indent="0" algn="ctr">
              <a:buNone/>
              <a:defRPr/>
            </a:lvl1pPr>
          </a:lstStyle>
          <a:p>
            <a:r>
              <a:rPr lang="zh-CN" altLang="en-US" noProof="0"/>
              <a:t>单击图标添加图片</a:t>
            </a:r>
            <a:endParaRPr lang="en-US" noProof="0" dirty="0"/>
          </a:p>
        </p:txBody>
      </p:sp>
      <p:sp>
        <p:nvSpPr>
          <p:cNvPr id="21" name="Picture Placeholder 9">
            <a:extLst>
              <a:ext uri="{FF2B5EF4-FFF2-40B4-BE49-F238E27FC236}">
                <a16:creationId xmlns:a16="http://schemas.microsoft.com/office/drawing/2014/main" id="{7EC67FB7-777C-473E-95B8-585AA8E66406}"/>
              </a:ext>
            </a:extLst>
          </p:cNvPr>
          <p:cNvSpPr>
            <a:spLocks noGrp="1"/>
          </p:cNvSpPr>
          <p:nvPr>
            <p:ph type="pic" sz="quarter" idx="17"/>
          </p:nvPr>
        </p:nvSpPr>
        <p:spPr>
          <a:xfrm>
            <a:off x="5919754" y="4289110"/>
            <a:ext cx="3430407" cy="1672075"/>
          </a:xfrm>
          <a:solidFill>
            <a:schemeClr val="bg1">
              <a:lumMod val="85000"/>
            </a:schemeClr>
          </a:solidFill>
        </p:spPr>
        <p:txBody>
          <a:bodyPr anchor="ctr"/>
          <a:lstStyle>
            <a:lvl1pPr marL="0" indent="0" algn="ctr">
              <a:buNone/>
              <a:defRPr/>
            </a:lvl1pPr>
          </a:lstStyle>
          <a:p>
            <a:r>
              <a:rPr lang="zh-CN" altLang="en-US" noProof="0"/>
              <a:t>单击图标添加图片</a:t>
            </a:r>
            <a:endParaRPr lang="en-US" noProof="0" dirty="0"/>
          </a:p>
        </p:txBody>
      </p:sp>
    </p:spTree>
    <p:extLst>
      <p:ext uri="{BB962C8B-B14F-4D97-AF65-F5344CB8AC3E}">
        <p14:creationId xmlns:p14="http://schemas.microsoft.com/office/powerpoint/2010/main" val="2340589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Image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831850" y="4839691"/>
            <a:ext cx="10515600" cy="1305379"/>
          </a:xfrm>
        </p:spPr>
        <p:txBody>
          <a:bodyPr vert="horz" lIns="91440" tIns="45720" rIns="91440" bIns="45720" rtlCol="0">
            <a:noAutofit/>
          </a:bodyPr>
          <a:lstStyle>
            <a:lvl1pPr marL="0" indent="0" algn="ctr">
              <a:lnSpc>
                <a:spcPct val="100000"/>
              </a:lnSpc>
              <a:buNone/>
              <a:defRPr lang="en-US" sz="1800" b="0" cap="none" baseline="0" dirty="0" smtClean="0"/>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0" y="0"/>
            <a:ext cx="12192000" cy="3713018"/>
          </a:xfrm>
          <a:solidFill>
            <a:schemeClr val="bg1">
              <a:lumMod val="85000"/>
            </a:schemeClr>
          </a:solidFill>
        </p:spPr>
        <p:txBody>
          <a:bodyPr anchor="ctr">
            <a:normAutofit/>
          </a:bodyPr>
          <a:lstStyle>
            <a:lvl1pPr marL="0" indent="0" algn="ctr">
              <a:buNone/>
              <a:defRPr sz="2000"/>
            </a:lvl1pPr>
          </a:lstStyle>
          <a:p>
            <a:r>
              <a:rPr lang="zh-CN" altLang="en-US" noProof="0"/>
              <a:t>单击图标添加图片</a:t>
            </a:r>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427806385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3" name="Text Placeholder 2">
            <a:extLst>
              <a:ext uri="{FF2B5EF4-FFF2-40B4-BE49-F238E27FC236}">
                <a16:creationId xmlns:a16="http://schemas.microsoft.com/office/drawing/2014/main" id="{712D9B6D-CE43-4FB1-87C0-D3565E730242}"/>
              </a:ext>
            </a:extLst>
          </p:cNvPr>
          <p:cNvSpPr>
            <a:spLocks noGrp="1"/>
          </p:cNvSpPr>
          <p:nvPr>
            <p:ph type="body" idx="1" hasCustomPrompt="1"/>
          </p:nvPr>
        </p:nvSpPr>
        <p:spPr>
          <a:xfrm>
            <a:off x="4080986"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249D73CD-EB11-4ED6-80CF-B68320D57E91}"/>
              </a:ext>
            </a:extLst>
          </p:cNvPr>
          <p:cNvSpPr>
            <a:spLocks noGrp="1"/>
          </p:cNvSpPr>
          <p:nvPr>
            <p:ph sz="half" idx="2" hasCustomPrompt="1"/>
          </p:nvPr>
        </p:nvSpPr>
        <p:spPr>
          <a:xfrm>
            <a:off x="4080986"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1" name="Content Placeholder 16">
            <a:extLst>
              <a:ext uri="{FF2B5EF4-FFF2-40B4-BE49-F238E27FC236}">
                <a16:creationId xmlns:a16="http://schemas.microsoft.com/office/drawing/2014/main" id="{57889B18-CC7E-47A7-B83B-45D7871D298A}"/>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3639489" y="421045"/>
            <a:ext cx="0" cy="57686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A09F60F9-61AE-4464-B369-1CF86DB708DA}"/>
              </a:ext>
            </a:extLst>
          </p:cNvPr>
          <p:cNvSpPr>
            <a:spLocks noGrp="1"/>
          </p:cNvSpPr>
          <p:nvPr>
            <p:ph type="body" idx="15" hasCustomPrompt="1"/>
          </p:nvPr>
        </p:nvSpPr>
        <p:spPr>
          <a:xfrm>
            <a:off x="7870582"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124CEF01-2C7C-4568-8A45-5F5A058ECFC1}"/>
              </a:ext>
            </a:extLst>
          </p:cNvPr>
          <p:cNvSpPr>
            <a:spLocks noGrp="1"/>
          </p:cNvSpPr>
          <p:nvPr>
            <p:ph sz="half" idx="16" hasCustomPrompt="1"/>
          </p:nvPr>
        </p:nvSpPr>
        <p:spPr>
          <a:xfrm>
            <a:off x="7870582"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Picture Placeholder 8">
            <a:extLst>
              <a:ext uri="{FF2B5EF4-FFF2-40B4-BE49-F238E27FC236}">
                <a16:creationId xmlns:a16="http://schemas.microsoft.com/office/drawing/2014/main" id="{BAF86618-E012-4E70-91E3-A72E71C63E64}"/>
              </a:ext>
            </a:extLst>
          </p:cNvPr>
          <p:cNvSpPr>
            <a:spLocks noGrp="1"/>
          </p:cNvSpPr>
          <p:nvPr>
            <p:ph type="pic" sz="quarter" idx="18" hasCustomPrompt="1"/>
          </p:nvPr>
        </p:nvSpPr>
        <p:spPr>
          <a:xfrm>
            <a:off x="4080986"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4" name="Picture Placeholder 8">
            <a:extLst>
              <a:ext uri="{FF2B5EF4-FFF2-40B4-BE49-F238E27FC236}">
                <a16:creationId xmlns:a16="http://schemas.microsoft.com/office/drawing/2014/main" id="{4FF378B9-734E-4C43-836C-CB80566DDB15}"/>
              </a:ext>
            </a:extLst>
          </p:cNvPr>
          <p:cNvSpPr>
            <a:spLocks noGrp="1"/>
          </p:cNvSpPr>
          <p:nvPr>
            <p:ph type="pic" sz="quarter" idx="19" hasCustomPrompt="1"/>
          </p:nvPr>
        </p:nvSpPr>
        <p:spPr>
          <a:xfrm>
            <a:off x="7868008"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Text Placeholder 2">
            <a:extLst>
              <a:ext uri="{FF2B5EF4-FFF2-40B4-BE49-F238E27FC236}">
                <a16:creationId xmlns:a16="http://schemas.microsoft.com/office/drawing/2014/main" id="{76F2CCF2-293A-49CA-B2A9-134BB5DEF98E}"/>
              </a:ext>
            </a:extLst>
          </p:cNvPr>
          <p:cNvSpPr>
            <a:spLocks noGrp="1"/>
          </p:cNvSpPr>
          <p:nvPr>
            <p:ph type="body" idx="20" hasCustomPrompt="1"/>
          </p:nvPr>
        </p:nvSpPr>
        <p:spPr>
          <a:xfrm>
            <a:off x="4080985" y="480157"/>
            <a:ext cx="6944563" cy="823912"/>
          </a:xfrm>
        </p:spPr>
        <p:txBody>
          <a:bodyPr lIns="0" tIns="0" rIns="0" bIns="0" anchor="ctr">
            <a:noAutofit/>
          </a:bodyPr>
          <a:lstStyle>
            <a:lvl1pPr marL="0" indent="0">
              <a:buNone/>
              <a:defRPr sz="20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190516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Image Vertical Purpl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5316488" y="0"/>
            <a:ext cx="6875511" cy="6858000"/>
          </a:xfrm>
          <a:solidFill>
            <a:schemeClr val="bg1">
              <a:lumMod val="85000"/>
            </a:schemeClr>
          </a:solidFill>
        </p:spPr>
        <p:txBody>
          <a:bodyPr anchor="ctr">
            <a:normAutofit/>
          </a:bodyPr>
          <a:lstStyle>
            <a:lvl1pPr marL="0" indent="0" algn="ctr">
              <a:buNone/>
              <a:defRPr sz="2000"/>
            </a:lvl1pPr>
          </a:lstStyle>
          <a:p>
            <a:r>
              <a:rPr lang="zh-CN" altLang="en-US" noProof="0"/>
              <a:t>单击图标添加图片</a:t>
            </a:r>
            <a:endParaRPr lang="en-US" noProof="0" dirty="0"/>
          </a:p>
        </p:txBody>
      </p:sp>
      <p:sp>
        <p:nvSpPr>
          <p:cNvPr id="4" name="Rectangle 3">
            <a:extLst>
              <a:ext uri="{FF2B5EF4-FFF2-40B4-BE49-F238E27FC236}">
                <a16:creationId xmlns:a16="http://schemas.microsoft.com/office/drawing/2014/main" id="{9536DA47-61AF-4CF1-8DF3-3721934D13E3}"/>
              </a:ext>
            </a:extLst>
          </p:cNvPr>
          <p:cNvSpPr/>
          <p:nvPr userDrawn="1"/>
        </p:nvSpPr>
        <p:spPr>
          <a:xfrm>
            <a:off x="0" y="0"/>
            <a:ext cx="5316488"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056FD760-FBDC-4410-A039-469F7931D3A3}"/>
              </a:ext>
            </a:extLst>
          </p:cNvPr>
          <p:cNvSpPr/>
          <p:nvPr userDrawn="1"/>
        </p:nvSpPr>
        <p:spPr>
          <a:xfrm>
            <a:off x="831850" y="1723292"/>
            <a:ext cx="5307246" cy="3745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384651" y="1087907"/>
            <a:ext cx="4468698" cy="1444275"/>
          </a:xfrm>
        </p:spPr>
        <p:txBody>
          <a:bodyPr vert="horz" lIns="91440" tIns="792000" rIns="91440" bIns="45720" rtlCol="0" anchor="t">
            <a:noAutofit/>
          </a:bodyPr>
          <a:lstStyle>
            <a:lvl1pPr algn="l">
              <a:defRPr lang="en-IN" sz="3600" b="1" cap="all" baseline="0">
                <a:solidFill>
                  <a:schemeClr val="bg1"/>
                </a:solidFill>
              </a:defRPr>
            </a:lvl1pPr>
          </a:lstStyle>
          <a:p>
            <a:pPr lvl="0"/>
            <a:r>
              <a:rPr lang="en-US" noProof="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368711" y="2552611"/>
            <a:ext cx="4097778" cy="1992819"/>
          </a:xfrm>
        </p:spPr>
        <p:txBody>
          <a:bodyPr vert="horz" lIns="91440" tIns="45720" rIns="91440" bIns="45720" rtlCol="0">
            <a:noAutofit/>
          </a:bodyPr>
          <a:lstStyle>
            <a:lvl1pPr marL="0" indent="0" algn="l">
              <a:lnSpc>
                <a:spcPct val="100000"/>
              </a:lnSpc>
              <a:buNone/>
              <a:defRPr lang="en-US" sz="1800" b="0" cap="none" baseline="0" dirty="0" smtClean="0">
                <a:solidFill>
                  <a:schemeClr val="bg1"/>
                </a:solidFill>
              </a:defRPr>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454991" y="1620451"/>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3" name="Group 12">
            <a:extLst>
              <a:ext uri="{FF2B5EF4-FFF2-40B4-BE49-F238E27FC236}">
                <a16:creationId xmlns:a16="http://schemas.microsoft.com/office/drawing/2014/main" id="{C5F2EA84-5150-479B-86D5-F4BAE1263488}"/>
              </a:ext>
            </a:extLst>
          </p:cNvPr>
          <p:cNvGrpSpPr/>
          <p:nvPr userDrawn="1"/>
        </p:nvGrpSpPr>
        <p:grpSpPr>
          <a:xfrm flipH="1">
            <a:off x="1130928" y="4803540"/>
            <a:ext cx="3616779" cy="3522776"/>
            <a:chOff x="2555621" y="3917613"/>
            <a:chExt cx="3616779" cy="3522776"/>
          </a:xfrm>
        </p:grpSpPr>
        <p:sp>
          <p:nvSpPr>
            <p:cNvPr id="15" name="Oval 14">
              <a:extLst>
                <a:ext uri="{FF2B5EF4-FFF2-40B4-BE49-F238E27FC236}">
                  <a16:creationId xmlns:a16="http://schemas.microsoft.com/office/drawing/2014/main" id="{C0699C4B-8D8E-47E2-A0C5-D71C25ABAC72}"/>
                </a:ext>
              </a:extLst>
            </p:cNvPr>
            <p:cNvSpPr/>
            <p:nvPr userDrawn="1"/>
          </p:nvSpPr>
          <p:spPr>
            <a:xfrm>
              <a:off x="2874028" y="4142017"/>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2F607AB9-31A7-4B79-9AFE-0DFDB792E20C}"/>
                </a:ext>
              </a:extLst>
            </p:cNvPr>
            <p:cNvSpPr/>
            <p:nvPr userDrawn="1"/>
          </p:nvSpPr>
          <p:spPr>
            <a:xfrm>
              <a:off x="2555621" y="3917613"/>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9417493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ABAC-B403-4354-A27F-4C38B08C1D3F}"/>
              </a:ext>
            </a:extLst>
          </p:cNvPr>
          <p:cNvSpPr>
            <a:spLocks noGrp="1"/>
          </p:cNvSpPr>
          <p:nvPr>
            <p:ph type="title" hasCustomPrompt="1"/>
          </p:nvPr>
        </p:nvSpPr>
        <p:spPr>
          <a:xfrm>
            <a:off x="4712885" y="2704121"/>
            <a:ext cx="6556248" cy="750278"/>
          </a:xfrm>
        </p:spPr>
        <p:txBody>
          <a:bodyPr/>
          <a:lstStyle>
            <a:lvl1pPr>
              <a:defRPr lang="en-US" sz="4800" b="1" kern="1200" cap="all" baseline="0" smtClean="0">
                <a:solidFill>
                  <a:schemeClr val="tx1"/>
                </a:solidFill>
                <a:latin typeface="+mn-lt"/>
                <a:ea typeface="+mn-ea"/>
                <a:cs typeface="+mn-cs"/>
              </a:defRPr>
            </a:lvl1pPr>
          </a:lstStyle>
          <a:p>
            <a:r>
              <a:rPr lang="en-US" noProof="0"/>
              <a:t>Thank You</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11/11/19</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3760408"/>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zh-CN" altLang="en-US" noProof="0"/>
              <a:t>单击图标添加图片</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3" name="Graphic 22" descr="Envelope">
            <a:extLst>
              <a:ext uri="{FF2B5EF4-FFF2-40B4-BE49-F238E27FC236}">
                <a16:creationId xmlns:a16="http://schemas.microsoft.com/office/drawing/2014/main" id="{3C32C7E5-809C-4E12-8962-1B868951E6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34803" y="4029040"/>
            <a:ext cx="469232" cy="469232"/>
          </a:xfrm>
          <a:prstGeom prst="rect">
            <a:avLst/>
          </a:prstGeom>
        </p:spPr>
      </p:pic>
      <p:sp>
        <p:nvSpPr>
          <p:cNvPr id="34" name="Subtitle 2">
            <a:extLst>
              <a:ext uri="{FF2B5EF4-FFF2-40B4-BE49-F238E27FC236}">
                <a16:creationId xmlns:a16="http://schemas.microsoft.com/office/drawing/2014/main" id="{31AD270F-1692-4526-B979-6B5945A20D90}"/>
              </a:ext>
            </a:extLst>
          </p:cNvPr>
          <p:cNvSpPr>
            <a:spLocks noGrp="1"/>
          </p:cNvSpPr>
          <p:nvPr>
            <p:ph type="subTitle" idx="1"/>
          </p:nvPr>
        </p:nvSpPr>
        <p:spPr>
          <a:xfrm>
            <a:off x="5406809" y="4126311"/>
            <a:ext cx="3640478" cy="433938"/>
          </a:xfrm>
        </p:spPr>
        <p:txBody>
          <a:bodyPr>
            <a:normAutofit/>
          </a:bodyPr>
          <a:lstStyle>
            <a:lvl1pPr marL="0" indent="0" algn="l">
              <a:buNone/>
              <a:defRPr sz="1800" b="0" cap="none"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39" name="Content Placeholder 38">
            <a:extLst>
              <a:ext uri="{FF2B5EF4-FFF2-40B4-BE49-F238E27FC236}">
                <a16:creationId xmlns:a16="http://schemas.microsoft.com/office/drawing/2014/main" id="{382940E6-7963-411F-B35A-57121171A988}"/>
              </a:ext>
            </a:extLst>
          </p:cNvPr>
          <p:cNvSpPr>
            <a:spLocks noGrp="1"/>
          </p:cNvSpPr>
          <p:nvPr>
            <p:ph sz="quarter" idx="15" hasCustomPrompt="1"/>
          </p:nvPr>
        </p:nvSpPr>
        <p:spPr>
          <a:xfrm>
            <a:off x="5408614" y="4836222"/>
            <a:ext cx="3638674" cy="453938"/>
          </a:xfrm>
        </p:spPr>
        <p:txBody>
          <a:bodyPr vert="horz" lIns="91440" tIns="45720" rIns="91440" bIns="45720" rtlCol="0">
            <a:normAutofit/>
          </a:bodyPr>
          <a:lstStyle>
            <a:lvl1pPr marL="0" indent="0">
              <a:buNone/>
              <a:defRPr lang="en-US" sz="1800" b="0" cap="none" baseline="0" dirty="0" smtClean="0"/>
            </a:lvl1pPr>
            <a:lvl2pPr>
              <a:defRPr lang="en-US" sz="2000" dirty="0" smtClean="0"/>
            </a:lvl2pPr>
            <a:lvl3pPr>
              <a:defRPr lang="en-US" sz="1800" dirty="0" smtClean="0"/>
            </a:lvl3pPr>
            <a:lvl4pPr>
              <a:defRPr lang="en-US" sz="1600" dirty="0" smtClean="0"/>
            </a:lvl4pPr>
            <a:lvl5pPr>
              <a:defRPr lang="en-IN" sz="1600" dirty="0"/>
            </a:lvl5pPr>
          </a:lstStyle>
          <a:p>
            <a:pPr marL="228600" lvl="0" indent="-228600"/>
            <a:r>
              <a:rPr lang="en-US" noProof="0"/>
              <a:t>Edit Master text styles</a:t>
            </a:r>
          </a:p>
        </p:txBody>
      </p:sp>
      <p:grpSp>
        <p:nvGrpSpPr>
          <p:cNvPr id="20" name="Group 19">
            <a:extLst>
              <a:ext uri="{FF2B5EF4-FFF2-40B4-BE49-F238E27FC236}">
                <a16:creationId xmlns:a16="http://schemas.microsoft.com/office/drawing/2014/main" id="{1F8FC2D7-B114-3444-8684-995FC4D6D459}"/>
              </a:ext>
            </a:extLst>
          </p:cNvPr>
          <p:cNvGrpSpPr/>
          <p:nvPr userDrawn="1"/>
        </p:nvGrpSpPr>
        <p:grpSpPr>
          <a:xfrm>
            <a:off x="4793474" y="2475187"/>
            <a:ext cx="748798" cy="134113"/>
            <a:chOff x="4827813" y="2534636"/>
            <a:chExt cx="996651" cy="178504"/>
          </a:xfrm>
        </p:grpSpPr>
        <p:sp>
          <p:nvSpPr>
            <p:cNvPr id="21" name="Oval 20">
              <a:extLst>
                <a:ext uri="{FF2B5EF4-FFF2-40B4-BE49-F238E27FC236}">
                  <a16:creationId xmlns:a16="http://schemas.microsoft.com/office/drawing/2014/main" id="{CEE45073-ED8E-0544-85FA-9AF5A478417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8BAF06E-A8A8-484C-8F6C-E42EDC46BBCB}"/>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586EB62D-13C7-6E43-9D98-B706D2B9ADDF}"/>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6" name="Oval 25">
              <a:extLst>
                <a:ext uri="{FF2B5EF4-FFF2-40B4-BE49-F238E27FC236}">
                  <a16:creationId xmlns:a16="http://schemas.microsoft.com/office/drawing/2014/main" id="{35CF3453-ED5A-024D-8815-C08EFA13D1A6}"/>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pic>
        <p:nvPicPr>
          <p:cNvPr id="3" name="Graphic 2" descr="Link">
            <a:extLst>
              <a:ext uri="{FF2B5EF4-FFF2-40B4-BE49-F238E27FC236}">
                <a16:creationId xmlns:a16="http://schemas.microsoft.com/office/drawing/2014/main" id="{16E3F5A0-978F-8D46-BBFB-19A7F7883D9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52" y="4809677"/>
            <a:ext cx="542081" cy="542081"/>
          </a:xfrm>
          <a:prstGeom prst="rect">
            <a:avLst/>
          </a:prstGeom>
        </p:spPr>
      </p:pic>
    </p:spTree>
    <p:extLst>
      <p:ext uri="{BB962C8B-B14F-4D97-AF65-F5344CB8AC3E}">
        <p14:creationId xmlns:p14="http://schemas.microsoft.com/office/powerpoint/2010/main" val="34843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11/11/19</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25F8A1A8-E078-4836-ABD1-CD4E75BBF58F}"/>
              </a:ext>
            </a:extLst>
          </p:cNvPr>
          <p:cNvSpPr/>
          <p:nvPr userDrawn="1"/>
        </p:nvSpPr>
        <p:spPr>
          <a:xfrm>
            <a:off x="0" y="0"/>
            <a:ext cx="442436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61775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55704E-D515-4774-90C6-5F887DDAE55E}"/>
              </a:ext>
            </a:extLst>
          </p:cNvPr>
          <p:cNvSpPr/>
          <p:nvPr userDrawn="1"/>
        </p:nvSpPr>
        <p:spPr>
          <a:xfrm>
            <a:off x="469044" y="1"/>
            <a:ext cx="5210176" cy="5961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4878778-0299-471F-A4C9-D0C1E82ED8D2}"/>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a:lstStyle>
            <a:lvl1pPr>
              <a:defRPr lang="en-US" sz="3600" b="1" kern="1200" cap="all" baseline="0" smtClean="0">
                <a:solidFill>
                  <a:schemeClr val="bg1"/>
                </a:solidFill>
                <a:latin typeface="+mj-lt"/>
                <a:ea typeface="+mj-ea"/>
                <a:cs typeface="+mj-cs"/>
              </a:defRPr>
            </a:lvl1pPr>
          </a:lstStyle>
          <a:p>
            <a:r>
              <a:rPr lang="zh-CN" altLang="en-US" noProof="0"/>
              <a:t>单击此处编辑母版标题样式</a:t>
            </a:r>
            <a:endParaRPr lang="en-US" noProof="0"/>
          </a:p>
        </p:txBody>
      </p:sp>
      <p:sp>
        <p:nvSpPr>
          <p:cNvPr id="24" name="Text Placeholder 2">
            <a:extLst>
              <a:ext uri="{FF2B5EF4-FFF2-40B4-BE49-F238E27FC236}">
                <a16:creationId xmlns:a16="http://schemas.microsoft.com/office/drawing/2014/main" id="{E3405997-7AE2-4C6E-8A7D-735F58A49D12}"/>
              </a:ext>
            </a:extLst>
          </p:cNvPr>
          <p:cNvSpPr>
            <a:spLocks noGrp="1"/>
          </p:cNvSpPr>
          <p:nvPr>
            <p:ph type="body" idx="1" hasCustomPrompt="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a:lnSpc>
                <a:spcPct val="100000"/>
              </a:lnSpc>
              <a:buNone/>
            </a:pPr>
            <a:r>
              <a:rPr lang="en-US" noProof="0"/>
              <a:t>Edit Master text styles</a:t>
            </a:r>
          </a:p>
        </p:txBody>
      </p:sp>
    </p:spTree>
    <p:extLst>
      <p:ext uri="{BB962C8B-B14F-4D97-AF65-F5344CB8AC3E}">
        <p14:creationId xmlns:p14="http://schemas.microsoft.com/office/powerpoint/2010/main" val="293153372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D79E1-5F46-41CA-85E7-44C2A6C62820}"/>
              </a:ext>
            </a:extLst>
          </p:cNvPr>
          <p:cNvSpPr>
            <a:spLocks noGrp="1"/>
          </p:cNvSpPr>
          <p:nvPr>
            <p:ph type="title"/>
          </p:nvPr>
        </p:nvSpPr>
        <p:spPr>
          <a:xfrm>
            <a:off x="363416" y="365125"/>
            <a:ext cx="11465168" cy="918553"/>
          </a:xfrm>
          <a:prstGeom prst="rect">
            <a:avLst/>
          </a:prstGeom>
        </p:spPr>
        <p:txBody>
          <a:bodyPr vert="horz" lIns="0" tIns="0" rIns="0" bIns="0" rtlCol="0" anchor="b">
            <a:normAutofit/>
          </a:bodyPr>
          <a:lstStyle/>
          <a:p>
            <a:r>
              <a:rPr lang="zh-CN" altLang="en-US" noProof="0"/>
              <a:t>单击此处编辑母版标题样式</a:t>
            </a:r>
            <a:endParaRPr lang="en-US" noProof="0"/>
          </a:p>
        </p:txBody>
      </p:sp>
      <p:sp>
        <p:nvSpPr>
          <p:cNvPr id="3" name="Text Placeholder 2">
            <a:extLst>
              <a:ext uri="{FF2B5EF4-FFF2-40B4-BE49-F238E27FC236}">
                <a16:creationId xmlns:a16="http://schemas.microsoft.com/office/drawing/2014/main" id="{D7B0B511-05FD-459E-AC79-A87540961FC1}"/>
              </a:ext>
            </a:extLst>
          </p:cNvPr>
          <p:cNvSpPr>
            <a:spLocks noGrp="1"/>
          </p:cNvSpPr>
          <p:nvPr>
            <p:ph type="body" idx="1"/>
          </p:nvPr>
        </p:nvSpPr>
        <p:spPr>
          <a:xfrm>
            <a:off x="363416" y="1825625"/>
            <a:ext cx="11465168" cy="4351338"/>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6DB98321-594C-4030-A2B0-3492F77EE03E}"/>
              </a:ext>
            </a:extLst>
          </p:cNvPr>
          <p:cNvSpPr>
            <a:spLocks noGrp="1"/>
          </p:cNvSpPr>
          <p:nvPr>
            <p:ph type="sldNum" sz="quarter" idx="4"/>
          </p:nvPr>
        </p:nvSpPr>
        <p:spPr>
          <a:xfrm>
            <a:off x="9085384" y="6463207"/>
            <a:ext cx="2743200" cy="258268"/>
          </a:xfrm>
          <a:prstGeom prst="rect">
            <a:avLst/>
          </a:prstGeom>
        </p:spPr>
        <p:txBody>
          <a:bodyPr vert="horz" lIns="91440" tIns="45720" rIns="91440" bIns="45720" rtlCol="0" anchor="ctr"/>
          <a:lstStyle>
            <a:lvl1pPr algn="r">
              <a:defRPr sz="900">
                <a:solidFill>
                  <a:schemeClr val="accent3"/>
                </a:solidFill>
              </a:defRPr>
            </a:lvl1pPr>
          </a:lstStyle>
          <a:p>
            <a:fld id="{48BB047D-A6CD-43AB-96F0-683C726B586B}" type="slidenum">
              <a:rPr lang="en-US" noProof="0" smtClean="0"/>
              <a:pPr/>
              <a:t>‹#›</a:t>
            </a:fld>
            <a:endParaRPr lang="en-US" noProof="0" dirty="0"/>
          </a:p>
        </p:txBody>
      </p:sp>
    </p:spTree>
    <p:extLst>
      <p:ext uri="{BB962C8B-B14F-4D97-AF65-F5344CB8AC3E}">
        <p14:creationId xmlns:p14="http://schemas.microsoft.com/office/powerpoint/2010/main" val="205365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62" r:id="rId5"/>
    <p:sldLayoutId id="2147483660" r:id="rId6"/>
    <p:sldLayoutId id="2147483663" r:id="rId7"/>
    <p:sldLayoutId id="2147483667" r:id="rId8"/>
    <p:sldLayoutId id="2147483668" r:id="rId9"/>
    <p:sldLayoutId id="2147483666" r:id="rId10"/>
    <p:sldLayoutId id="2147483669" r:id="rId11"/>
    <p:sldLayoutId id="2147483670" r:id="rId12"/>
    <p:sldLayoutId id="2147483671" r:id="rId13"/>
    <p:sldLayoutId id="2147483672" r:id="rId14"/>
    <p:sldLayoutId id="2147483664" r:id="rId15"/>
    <p:sldLayoutId id="2147483665" r:id="rId1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trilsolutions.zendesk.com/hc/en-us/articles/205636971-User-Guides-for-D%C3%A9j%C3%A0-Vu-X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1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59CD-8DFF-4AF2-B957-630ED2A60E8D}"/>
              </a:ext>
            </a:extLst>
          </p:cNvPr>
          <p:cNvSpPr>
            <a:spLocks noGrp="1"/>
          </p:cNvSpPr>
          <p:nvPr>
            <p:ph type="ctrTitle"/>
          </p:nvPr>
        </p:nvSpPr>
        <p:spPr/>
        <p:txBody>
          <a:bodyPr/>
          <a:lstStyle/>
          <a:p>
            <a:r>
              <a:rPr lang="zh-CN" altLang="en-US" dirty="0"/>
              <a:t>三款</a:t>
            </a:r>
            <a:r>
              <a:rPr lang="en-US" altLang="zh-CN" dirty="0"/>
              <a:t>CAT</a:t>
            </a:r>
            <a:r>
              <a:rPr lang="zh-CN" altLang="en-US" dirty="0"/>
              <a:t>软件探究</a:t>
            </a:r>
            <a:endParaRPr lang="en-IN" dirty="0"/>
          </a:p>
        </p:txBody>
      </p:sp>
      <p:sp>
        <p:nvSpPr>
          <p:cNvPr id="3" name="Subtitle 2">
            <a:extLst>
              <a:ext uri="{FF2B5EF4-FFF2-40B4-BE49-F238E27FC236}">
                <a16:creationId xmlns:a16="http://schemas.microsoft.com/office/drawing/2014/main" id="{F1DF7D53-1D50-48D8-B3B4-B9632324B2AB}"/>
              </a:ext>
            </a:extLst>
          </p:cNvPr>
          <p:cNvSpPr>
            <a:spLocks noGrp="1"/>
          </p:cNvSpPr>
          <p:nvPr>
            <p:ph type="subTitle" idx="1"/>
          </p:nvPr>
        </p:nvSpPr>
        <p:spPr/>
        <p:txBody>
          <a:bodyPr/>
          <a:lstStyle/>
          <a:p>
            <a:r>
              <a:rPr lang="en-US" dirty="0"/>
              <a:t>D</a:t>
            </a:r>
            <a:r>
              <a:rPr lang="en-US" altLang="zh-CN" cap="none" dirty="0"/>
              <a:t>éjà </a:t>
            </a:r>
            <a:r>
              <a:rPr lang="en-US" altLang="zh-CN" dirty="0"/>
              <a:t>v</a:t>
            </a:r>
            <a:r>
              <a:rPr lang="en-US" altLang="zh-CN" cap="none" dirty="0"/>
              <a:t>u </a:t>
            </a:r>
            <a:r>
              <a:rPr lang="en-US" altLang="zh-CN" dirty="0"/>
              <a:t>/ SDL </a:t>
            </a:r>
            <a:r>
              <a:rPr lang="en-US" altLang="zh-CN" dirty="0" err="1"/>
              <a:t>T</a:t>
            </a:r>
            <a:r>
              <a:rPr lang="en-US" altLang="zh-CN" cap="none" dirty="0" err="1"/>
              <a:t>rados</a:t>
            </a:r>
            <a:r>
              <a:rPr lang="en-US" altLang="zh-CN" dirty="0"/>
              <a:t> / </a:t>
            </a:r>
            <a:r>
              <a:rPr lang="en-US" altLang="zh-CN" cap="none" dirty="0" err="1"/>
              <a:t>memo</a:t>
            </a:r>
            <a:r>
              <a:rPr lang="en-US" altLang="zh-CN" dirty="0" err="1"/>
              <a:t>q</a:t>
            </a:r>
            <a:endParaRPr lang="en-IN" dirty="0"/>
          </a:p>
        </p:txBody>
      </p:sp>
      <p:sp>
        <p:nvSpPr>
          <p:cNvPr id="5" name="Subtitle 2">
            <a:extLst>
              <a:ext uri="{FF2B5EF4-FFF2-40B4-BE49-F238E27FC236}">
                <a16:creationId xmlns:a16="http://schemas.microsoft.com/office/drawing/2014/main" id="{15D60709-DCFE-429C-B508-74C259F21C2E}"/>
              </a:ext>
            </a:extLst>
          </p:cNvPr>
          <p:cNvSpPr txBox="1">
            <a:spLocks/>
          </p:cNvSpPr>
          <p:nvPr/>
        </p:nvSpPr>
        <p:spPr>
          <a:xfrm>
            <a:off x="4686299" y="5430508"/>
            <a:ext cx="7233557" cy="365125"/>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t>程璐 高垚鑫 秦佳音 孙于玲 王可欣 叶璐 周慧敏 </a:t>
            </a:r>
            <a:endParaRPr lang="en-IN" dirty="0"/>
          </a:p>
        </p:txBody>
      </p:sp>
    </p:spTree>
    <p:extLst>
      <p:ext uri="{BB962C8B-B14F-4D97-AF65-F5344CB8AC3E}">
        <p14:creationId xmlns:p14="http://schemas.microsoft.com/office/powerpoint/2010/main" val="915973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9E-D17D-4F20-A6D0-C685853DE76E}"/>
              </a:ext>
            </a:extLst>
          </p:cNvPr>
          <p:cNvSpPr>
            <a:spLocks noGrp="1"/>
          </p:cNvSpPr>
          <p:nvPr>
            <p:ph type="title"/>
          </p:nvPr>
        </p:nvSpPr>
        <p:spPr/>
        <p:txBody>
          <a:bodyPr/>
          <a:lstStyle/>
          <a:p>
            <a:r>
              <a:rPr lang="en-US" dirty="0"/>
              <a:t>P</a:t>
            </a:r>
            <a:r>
              <a:rPr lang="en-US" altLang="zh-CN" dirty="0"/>
              <a:t>art 2</a:t>
            </a:r>
            <a:endParaRPr lang="en-US" dirty="0"/>
          </a:p>
        </p:txBody>
      </p:sp>
      <p:sp>
        <p:nvSpPr>
          <p:cNvPr id="5" name="Slide Number Placeholder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a:lstStyle/>
          <a:p>
            <a:fld id="{48BB047D-A6CD-43AB-96F0-683C726B586B}" type="slidenum">
              <a:rPr lang="en-US" smtClean="0"/>
              <a:pPr/>
              <a:t>10</a:t>
            </a:fld>
            <a:endParaRPr lang="en-US" dirty="0"/>
          </a:p>
        </p:txBody>
      </p:sp>
      <p:sp>
        <p:nvSpPr>
          <p:cNvPr id="3" name="文本占位符 2"/>
          <p:cNvSpPr>
            <a:spLocks noGrp="1"/>
          </p:cNvSpPr>
          <p:nvPr>
            <p:ph type="body" idx="20"/>
          </p:nvPr>
        </p:nvSpPr>
        <p:spPr>
          <a:xfrm>
            <a:off x="4558064" y="2507740"/>
            <a:ext cx="6944563" cy="823912"/>
          </a:xfrm>
        </p:spPr>
        <p:txBody>
          <a:bodyPr/>
          <a:lstStyle/>
          <a:p>
            <a:r>
              <a:rPr lang="en-US" altLang="zh-CN" sz="4000" dirty="0"/>
              <a:t>SDL </a:t>
            </a:r>
            <a:r>
              <a:rPr lang="en-US" altLang="zh-CN" sz="4000" dirty="0" err="1"/>
              <a:t>Trados</a:t>
            </a:r>
            <a:endParaRPr lang="en-US" altLang="zh-CN" sz="4000" dirty="0"/>
          </a:p>
        </p:txBody>
      </p:sp>
    </p:spTree>
    <p:extLst>
      <p:ext uri="{BB962C8B-B14F-4D97-AF65-F5344CB8AC3E}">
        <p14:creationId xmlns:p14="http://schemas.microsoft.com/office/powerpoint/2010/main" val="316983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EAADF-B968-4170-8569-B2DD0F693311}"/>
              </a:ext>
            </a:extLst>
          </p:cNvPr>
          <p:cNvSpPr>
            <a:spLocks noGrp="1"/>
          </p:cNvSpPr>
          <p:nvPr>
            <p:ph type="title"/>
          </p:nvPr>
        </p:nvSpPr>
        <p:spPr/>
        <p:txBody>
          <a:bodyPr/>
          <a:lstStyle/>
          <a:p>
            <a:r>
              <a:rPr lang="en-US" altLang="zh-CN" dirty="0" err="1"/>
              <a:t>Trados</a:t>
            </a:r>
            <a:endParaRPr lang="zh-CN" altLang="en-US" dirty="0"/>
          </a:p>
        </p:txBody>
      </p:sp>
      <p:sp>
        <p:nvSpPr>
          <p:cNvPr id="3" name="灯片编号占位符 2">
            <a:extLst>
              <a:ext uri="{FF2B5EF4-FFF2-40B4-BE49-F238E27FC236}">
                <a16:creationId xmlns:a16="http://schemas.microsoft.com/office/drawing/2014/main" id="{1266E622-C9F0-493D-87AF-C9F1D75D4591}"/>
              </a:ext>
            </a:extLst>
          </p:cNvPr>
          <p:cNvSpPr>
            <a:spLocks noGrp="1"/>
          </p:cNvSpPr>
          <p:nvPr>
            <p:ph type="sldNum" sz="quarter" idx="12"/>
          </p:nvPr>
        </p:nvSpPr>
        <p:spPr/>
        <p:txBody>
          <a:bodyPr/>
          <a:lstStyle/>
          <a:p>
            <a:fld id="{48BB047D-A6CD-43AB-96F0-683C726B586B}" type="slidenum">
              <a:rPr lang="en-US" noProof="0" smtClean="0"/>
              <a:pPr/>
              <a:t>11</a:t>
            </a:fld>
            <a:endParaRPr lang="en-US" noProof="0" dirty="0"/>
          </a:p>
        </p:txBody>
      </p:sp>
      <p:sp>
        <p:nvSpPr>
          <p:cNvPr id="4" name="文本占位符 3">
            <a:extLst>
              <a:ext uri="{FF2B5EF4-FFF2-40B4-BE49-F238E27FC236}">
                <a16:creationId xmlns:a16="http://schemas.microsoft.com/office/drawing/2014/main" id="{2F0DC697-F129-4896-8843-95809D427EBC}"/>
              </a:ext>
            </a:extLst>
          </p:cNvPr>
          <p:cNvSpPr>
            <a:spLocks noGrp="1"/>
          </p:cNvSpPr>
          <p:nvPr>
            <p:ph type="body" sz="quarter" idx="3"/>
          </p:nvPr>
        </p:nvSpPr>
        <p:spPr>
          <a:xfrm>
            <a:off x="2013917" y="779894"/>
            <a:ext cx="5481203" cy="512646"/>
          </a:xfrm>
        </p:spPr>
        <p:txBody>
          <a:bodyPr/>
          <a:lstStyle/>
          <a:p>
            <a:r>
              <a:rPr lang="en-US" altLang="zh-CN" dirty="0" err="1"/>
              <a:t>PerfectMatch</a:t>
            </a:r>
            <a:endParaRPr lang="zh-CN" altLang="en-US" dirty="0"/>
          </a:p>
        </p:txBody>
      </p:sp>
      <p:sp>
        <p:nvSpPr>
          <p:cNvPr id="5" name="内容占位符 4">
            <a:extLst>
              <a:ext uri="{FF2B5EF4-FFF2-40B4-BE49-F238E27FC236}">
                <a16:creationId xmlns:a16="http://schemas.microsoft.com/office/drawing/2014/main" id="{3E0ADCCA-096C-453B-91A4-8912C3071DFC}"/>
              </a:ext>
            </a:extLst>
          </p:cNvPr>
          <p:cNvSpPr>
            <a:spLocks noGrp="1"/>
          </p:cNvSpPr>
          <p:nvPr>
            <p:ph sz="quarter" idx="4"/>
          </p:nvPr>
        </p:nvSpPr>
        <p:spPr>
          <a:xfrm>
            <a:off x="357809" y="1709944"/>
            <a:ext cx="10914182" cy="3684588"/>
          </a:xfrm>
        </p:spPr>
        <p:txBody>
          <a:bodyPr>
            <a:normAutofit/>
          </a:bodyPr>
          <a:lstStyle/>
          <a:p>
            <a:pPr marL="0" indent="0">
              <a:lnSpc>
                <a:spcPct val="120000"/>
              </a:lnSpc>
              <a:buNone/>
            </a:pPr>
            <a:r>
              <a:rPr lang="zh-CN" altLang="en-US" sz="2400" dirty="0"/>
              <a:t>适用于</a:t>
            </a:r>
            <a:r>
              <a:rPr lang="zh-CN" altLang="zh-CN" sz="2400" b="1" dirty="0"/>
              <a:t>两个文档非常相似</a:t>
            </a:r>
            <a:r>
              <a:rPr lang="zh-CN" altLang="zh-CN" sz="2400" dirty="0"/>
              <a:t>的</a:t>
            </a:r>
            <a:r>
              <a:rPr lang="zh-CN" altLang="en-US" sz="2400" dirty="0"/>
              <a:t>情况。</a:t>
            </a:r>
            <a:r>
              <a:rPr lang="en-US" altLang="zh-CN" sz="2400" dirty="0" err="1"/>
              <a:t>PerfectMatch</a:t>
            </a:r>
            <a:r>
              <a:rPr lang="en-US" altLang="zh-CN" sz="2400" dirty="0"/>
              <a:t> </a:t>
            </a:r>
            <a:r>
              <a:rPr lang="zh-CN" altLang="en-US" sz="2400" dirty="0"/>
              <a:t>是上下文匹配的一种形式，它将更新的源文件与相应的现有双语文档集（而非翻译记忆库）相比较。</a:t>
            </a:r>
            <a:endParaRPr lang="en-US" altLang="zh-CN" sz="2400" dirty="0"/>
          </a:p>
          <a:p>
            <a:pPr marL="0" indent="0">
              <a:lnSpc>
                <a:spcPct val="120000"/>
              </a:lnSpc>
              <a:buNone/>
            </a:pPr>
            <a:r>
              <a:rPr lang="zh-CN" altLang="en-US" sz="2400" dirty="0"/>
              <a:t>此外，如果现有的双语文档与当前文档的断句方式不同，或有合并句段，</a:t>
            </a:r>
            <a:r>
              <a:rPr lang="en-US" altLang="zh-CN" sz="2400" dirty="0" err="1"/>
              <a:t>PerfectMatch</a:t>
            </a:r>
            <a:r>
              <a:rPr lang="en-US" altLang="zh-CN" sz="2400" dirty="0"/>
              <a:t> </a:t>
            </a:r>
            <a:r>
              <a:rPr lang="zh-CN" altLang="en-US" sz="2400" dirty="0"/>
              <a:t>可以动态合并当前文档中最多三个连续句段，以改善匹配结果。</a:t>
            </a:r>
            <a:endParaRPr lang="en-US" altLang="zh-CN" sz="2400" dirty="0"/>
          </a:p>
          <a:p>
            <a:pPr marL="0" indent="0">
              <a:buNone/>
            </a:pPr>
            <a:endParaRPr lang="zh-CN" altLang="en-US" sz="2400" dirty="0"/>
          </a:p>
        </p:txBody>
      </p:sp>
      <p:pic>
        <p:nvPicPr>
          <p:cNvPr id="11" name="图片 10">
            <a:extLst>
              <a:ext uri="{FF2B5EF4-FFF2-40B4-BE49-F238E27FC236}">
                <a16:creationId xmlns:a16="http://schemas.microsoft.com/office/drawing/2014/main" id="{F1DDE377-2ABE-4AD7-BD4F-831DBE101183}"/>
              </a:ext>
            </a:extLst>
          </p:cNvPr>
          <p:cNvPicPr>
            <a:picLocks noChangeAspect="1"/>
          </p:cNvPicPr>
          <p:nvPr/>
        </p:nvPicPr>
        <p:blipFill>
          <a:blip r:embed="rId3"/>
          <a:stretch>
            <a:fillRect/>
          </a:stretch>
        </p:blipFill>
        <p:spPr>
          <a:xfrm>
            <a:off x="1690254" y="3851238"/>
            <a:ext cx="8139038" cy="2840508"/>
          </a:xfrm>
          <a:prstGeom prst="rect">
            <a:avLst/>
          </a:prstGeom>
        </p:spPr>
      </p:pic>
    </p:spTree>
    <p:extLst>
      <p:ext uri="{BB962C8B-B14F-4D97-AF65-F5344CB8AC3E}">
        <p14:creationId xmlns:p14="http://schemas.microsoft.com/office/powerpoint/2010/main" val="136975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EAADF-B968-4170-8569-B2DD0F693311}"/>
              </a:ext>
            </a:extLst>
          </p:cNvPr>
          <p:cNvSpPr>
            <a:spLocks noGrp="1"/>
          </p:cNvSpPr>
          <p:nvPr>
            <p:ph type="title"/>
          </p:nvPr>
        </p:nvSpPr>
        <p:spPr/>
        <p:txBody>
          <a:bodyPr/>
          <a:lstStyle/>
          <a:p>
            <a:r>
              <a:rPr lang="en-US" altLang="zh-CN" dirty="0"/>
              <a:t>Trados -- </a:t>
            </a:r>
            <a:r>
              <a:rPr lang="en-US" altLang="zh-CN" cap="none" dirty="0"/>
              <a:t>Autosuggest</a:t>
            </a:r>
            <a:endParaRPr lang="zh-CN" altLang="en-US" dirty="0"/>
          </a:p>
        </p:txBody>
      </p:sp>
      <p:sp>
        <p:nvSpPr>
          <p:cNvPr id="3" name="灯片编号占位符 2">
            <a:extLst>
              <a:ext uri="{FF2B5EF4-FFF2-40B4-BE49-F238E27FC236}">
                <a16:creationId xmlns:a16="http://schemas.microsoft.com/office/drawing/2014/main" id="{1266E622-C9F0-493D-87AF-C9F1D75D4591}"/>
              </a:ext>
            </a:extLst>
          </p:cNvPr>
          <p:cNvSpPr>
            <a:spLocks noGrp="1"/>
          </p:cNvSpPr>
          <p:nvPr>
            <p:ph type="sldNum" sz="quarter" idx="12"/>
          </p:nvPr>
        </p:nvSpPr>
        <p:spPr/>
        <p:txBody>
          <a:bodyPr/>
          <a:lstStyle/>
          <a:p>
            <a:fld id="{48BB047D-A6CD-43AB-96F0-683C726B586B}" type="slidenum">
              <a:rPr lang="en-US" noProof="0" smtClean="0"/>
              <a:pPr/>
              <a:t>12</a:t>
            </a:fld>
            <a:endParaRPr lang="en-US" noProof="0" dirty="0"/>
          </a:p>
        </p:txBody>
      </p:sp>
      <p:pic>
        <p:nvPicPr>
          <p:cNvPr id="8" name="内容占位符 7">
            <a:extLst>
              <a:ext uri="{FF2B5EF4-FFF2-40B4-BE49-F238E27FC236}">
                <a16:creationId xmlns:a16="http://schemas.microsoft.com/office/drawing/2014/main" id="{DA16DBC2-9D19-4BA1-8F4A-82303D8ACF06}"/>
              </a:ext>
            </a:extLst>
          </p:cNvPr>
          <p:cNvPicPr>
            <a:picLocks noGrp="1" noChangeAspect="1"/>
          </p:cNvPicPr>
          <p:nvPr>
            <p:ph sz="half" idx="2"/>
          </p:nvPr>
        </p:nvPicPr>
        <p:blipFill rotWithShape="1">
          <a:blip r:embed="rId3"/>
          <a:srcRect t="-2515" b="20139"/>
          <a:stretch/>
        </p:blipFill>
        <p:spPr>
          <a:xfrm>
            <a:off x="1184905" y="2755791"/>
            <a:ext cx="8507735" cy="3942189"/>
          </a:xfrm>
          <a:prstGeom prst="rect">
            <a:avLst/>
          </a:prstGeom>
        </p:spPr>
      </p:pic>
      <p:sp>
        <p:nvSpPr>
          <p:cNvPr id="9" name="文本框 8">
            <a:extLst>
              <a:ext uri="{FF2B5EF4-FFF2-40B4-BE49-F238E27FC236}">
                <a16:creationId xmlns:a16="http://schemas.microsoft.com/office/drawing/2014/main" id="{BD1322FB-F867-4D0F-816D-EF1CFA2F76C1}"/>
              </a:ext>
            </a:extLst>
          </p:cNvPr>
          <p:cNvSpPr txBox="1"/>
          <p:nvPr/>
        </p:nvSpPr>
        <p:spPr>
          <a:xfrm>
            <a:off x="363415" y="1587812"/>
            <a:ext cx="11828585" cy="1390637"/>
          </a:xfrm>
          <a:prstGeom prst="rect">
            <a:avLst/>
          </a:prstGeom>
          <a:noFill/>
        </p:spPr>
        <p:txBody>
          <a:bodyPr wrap="square" rtlCol="0">
            <a:spAutoFit/>
          </a:bodyPr>
          <a:lstStyle/>
          <a:p>
            <a:pPr>
              <a:lnSpc>
                <a:spcPct val="120000"/>
              </a:lnSpc>
            </a:pPr>
            <a:r>
              <a:rPr lang="zh-CN" altLang="en-US" sz="2400" dirty="0"/>
              <a:t>类似</a:t>
            </a:r>
            <a:r>
              <a:rPr lang="zh-CN" altLang="zh-CN" sz="2400" dirty="0"/>
              <a:t>手机输入法中联想输入</a:t>
            </a:r>
            <a:r>
              <a:rPr lang="zh-CN" altLang="en-US" sz="2400" dirty="0"/>
              <a:t>功能</a:t>
            </a:r>
            <a:r>
              <a:rPr lang="zh-CN" altLang="zh-CN" sz="2400" dirty="0"/>
              <a:t>。基于翻译记忆库中的词语和短语，在</a:t>
            </a:r>
            <a:r>
              <a:rPr lang="zh-CN" altLang="zh-CN" sz="2400" b="1" dirty="0"/>
              <a:t>翻译过程中给出拼写的参考建议</a:t>
            </a:r>
            <a:r>
              <a:rPr lang="zh-CN" altLang="zh-CN" sz="2400" dirty="0"/>
              <a:t>。值得注意的是，导入的翻译记忆库需足够庞大</a:t>
            </a:r>
            <a:r>
              <a:rPr lang="zh-CN" altLang="en-US" sz="2400" dirty="0"/>
              <a:t>（至少</a:t>
            </a:r>
            <a:r>
              <a:rPr lang="en-US" altLang="zh-CN" sz="2400" dirty="0"/>
              <a:t>1</a:t>
            </a:r>
            <a:r>
              <a:rPr lang="zh-CN" altLang="en-US" sz="2400" dirty="0"/>
              <a:t>万个翻译担忧），且</a:t>
            </a:r>
            <a:r>
              <a:rPr lang="zh-CN" altLang="zh-CN" sz="2400" dirty="0"/>
              <a:t>与待翻译文档领域相关。</a:t>
            </a:r>
            <a:endParaRPr lang="zh-CN" altLang="en-US" sz="2400" dirty="0"/>
          </a:p>
        </p:txBody>
      </p:sp>
      <p:sp>
        <p:nvSpPr>
          <p:cNvPr id="6" name="矩形 5">
            <a:extLst>
              <a:ext uri="{FF2B5EF4-FFF2-40B4-BE49-F238E27FC236}">
                <a16:creationId xmlns:a16="http://schemas.microsoft.com/office/drawing/2014/main" id="{C2B6C3E6-32B0-3844-B1A8-6AC83892A507}"/>
              </a:ext>
            </a:extLst>
          </p:cNvPr>
          <p:cNvSpPr/>
          <p:nvPr/>
        </p:nvSpPr>
        <p:spPr>
          <a:xfrm>
            <a:off x="5717480" y="6181344"/>
            <a:ext cx="3560632" cy="676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57150">
                <a:solidFill>
                  <a:srgbClr val="FF0000"/>
                </a:solidFill>
              </a:ln>
            </a:endParaRPr>
          </a:p>
        </p:txBody>
      </p:sp>
    </p:spTree>
    <p:extLst>
      <p:ext uri="{BB962C8B-B14F-4D97-AF65-F5344CB8AC3E}">
        <p14:creationId xmlns:p14="http://schemas.microsoft.com/office/powerpoint/2010/main" val="4204084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9E-D17D-4F20-A6D0-C685853DE76E}"/>
              </a:ext>
            </a:extLst>
          </p:cNvPr>
          <p:cNvSpPr>
            <a:spLocks noGrp="1"/>
          </p:cNvSpPr>
          <p:nvPr>
            <p:ph type="title"/>
          </p:nvPr>
        </p:nvSpPr>
        <p:spPr>
          <a:xfrm>
            <a:off x="52194" y="240910"/>
            <a:ext cx="5321766" cy="1037492"/>
          </a:xfrm>
        </p:spPr>
        <p:txBody>
          <a:bodyPr/>
          <a:lstStyle/>
          <a:p>
            <a:r>
              <a:rPr lang="en-US" dirty="0"/>
              <a:t>T</a:t>
            </a:r>
            <a:r>
              <a:rPr lang="en-US" altLang="zh-CN" cap="none" dirty="0"/>
              <a:t>rados</a:t>
            </a:r>
            <a:r>
              <a:rPr lang="en-US" altLang="zh-CN" dirty="0"/>
              <a:t> </a:t>
            </a:r>
            <a:r>
              <a:rPr lang="en-US" dirty="0"/>
              <a:t>2019</a:t>
            </a:r>
            <a:r>
              <a:rPr lang="zh-CN" altLang="en-US" sz="2800" dirty="0"/>
              <a:t>新功能</a:t>
            </a:r>
            <a:endParaRPr lang="en-US" sz="2800" dirty="0"/>
          </a:p>
        </p:txBody>
      </p:sp>
      <p:sp>
        <p:nvSpPr>
          <p:cNvPr id="4" name="Content Placeholder 3">
            <a:extLst>
              <a:ext uri="{FF2B5EF4-FFF2-40B4-BE49-F238E27FC236}">
                <a16:creationId xmlns:a16="http://schemas.microsoft.com/office/drawing/2014/main" id="{54E05A85-0100-4B67-A2A5-22134AD6255A}"/>
              </a:ext>
            </a:extLst>
          </p:cNvPr>
          <p:cNvSpPr>
            <a:spLocks noGrp="1"/>
          </p:cNvSpPr>
          <p:nvPr>
            <p:ph sz="half" idx="2"/>
          </p:nvPr>
        </p:nvSpPr>
        <p:spPr>
          <a:xfrm>
            <a:off x="168812" y="2356056"/>
            <a:ext cx="3362179" cy="3354863"/>
          </a:xfrm>
        </p:spPr>
        <p:txBody>
          <a:bodyPr/>
          <a:lstStyle/>
          <a:p>
            <a:pPr marL="0" indent="0">
              <a:buNone/>
            </a:pPr>
            <a:r>
              <a:rPr lang="zh-CN" altLang="en-US" sz="2400" b="1" dirty="0"/>
              <a:t>新建项目向导</a:t>
            </a:r>
            <a:r>
              <a:rPr lang="en-US" altLang="zh-CN" sz="2400" b="1" dirty="0"/>
              <a:t>——</a:t>
            </a:r>
            <a:r>
              <a:rPr lang="zh-CN" altLang="en-US" sz="2400" b="1" dirty="0"/>
              <a:t>路线图</a:t>
            </a:r>
            <a:endParaRPr lang="en-US" altLang="zh-CN" sz="2400" b="1" dirty="0"/>
          </a:p>
          <a:p>
            <a:pPr marL="0" indent="0">
              <a:buNone/>
            </a:pPr>
            <a:endParaRPr lang="en-US" altLang="zh-CN" sz="2400" dirty="0"/>
          </a:p>
          <a:p>
            <a:pPr>
              <a:buFont typeface="Wingdings" panose="05000000000000000000" pitchFamily="2" charset="2"/>
              <a:buChar char="ü"/>
            </a:pPr>
            <a:r>
              <a:rPr lang="zh-CN" altLang="en-US" sz="2400" dirty="0"/>
              <a:t>清楚展示所处位置</a:t>
            </a:r>
            <a:endParaRPr lang="en-US" altLang="zh-CN" sz="2400" dirty="0"/>
          </a:p>
          <a:p>
            <a:pPr>
              <a:buFont typeface="Wingdings" panose="05000000000000000000" pitchFamily="2" charset="2"/>
              <a:buChar char="ü"/>
            </a:pPr>
            <a:endParaRPr lang="en-US" altLang="zh-CN" sz="2400" dirty="0"/>
          </a:p>
          <a:p>
            <a:pPr>
              <a:buFont typeface="Wingdings" panose="05000000000000000000" pitchFamily="2" charset="2"/>
              <a:buChar char="ü"/>
            </a:pPr>
            <a:r>
              <a:rPr lang="zh-CN" altLang="en-US" sz="2400" dirty="0"/>
              <a:t>直接跳转至特定步骤，节省时间</a:t>
            </a:r>
            <a:endParaRPr lang="en-US" altLang="zh-CN" sz="2400" dirty="0"/>
          </a:p>
          <a:p>
            <a:pPr marL="0" indent="0">
              <a:buNone/>
            </a:pPr>
            <a:endParaRPr lang="en-US" sz="2400" dirty="0"/>
          </a:p>
          <a:p>
            <a:pPr marL="0" indent="0">
              <a:buNone/>
            </a:pPr>
            <a:endParaRPr lang="en-US" sz="2400" dirty="0"/>
          </a:p>
        </p:txBody>
      </p:sp>
      <p:sp>
        <p:nvSpPr>
          <p:cNvPr id="5" name="Slide Number Placeholder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a:lstStyle/>
          <a:p>
            <a:fld id="{48BB047D-A6CD-43AB-96F0-683C726B586B}" type="slidenum">
              <a:rPr lang="en-US" smtClean="0"/>
              <a:pPr/>
              <a:t>13</a:t>
            </a:fld>
            <a:endParaRPr lang="en-US" dirty="0"/>
          </a:p>
        </p:txBody>
      </p:sp>
      <p:pic>
        <p:nvPicPr>
          <p:cNvPr id="1027" name="Picture 3" descr="C:\Users\Administrator\Desktop\syl图片\131313.png"/>
          <p:cNvPicPr>
            <a:picLocks noChangeAspect="1" noChangeArrowheads="1"/>
          </p:cNvPicPr>
          <p:nvPr/>
        </p:nvPicPr>
        <p:blipFill rotWithShape="1">
          <a:blip r:embed="rId3">
            <a:extLst>
              <a:ext uri="{28A0092B-C50C-407E-A947-70E740481C1C}">
                <a14:useLocalDpi xmlns:a14="http://schemas.microsoft.com/office/drawing/2010/main" val="0"/>
              </a:ext>
            </a:extLst>
          </a:blip>
          <a:srcRect l="10731" t="2439" r="15539" b="8082"/>
          <a:stretch/>
        </p:blipFill>
        <p:spPr bwMode="auto">
          <a:xfrm>
            <a:off x="3948333" y="351693"/>
            <a:ext cx="7854462" cy="535922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4107768" y="323558"/>
            <a:ext cx="7695027" cy="8721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57150">
                <a:solidFill>
                  <a:srgbClr val="FF0000"/>
                </a:solidFill>
              </a:ln>
            </a:endParaRPr>
          </a:p>
        </p:txBody>
      </p:sp>
    </p:spTree>
    <p:extLst>
      <p:ext uri="{BB962C8B-B14F-4D97-AF65-F5344CB8AC3E}">
        <p14:creationId xmlns:p14="http://schemas.microsoft.com/office/powerpoint/2010/main" val="178845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C0A42-6D1B-4B6E-959B-1609A38258E9}"/>
              </a:ext>
            </a:extLst>
          </p:cNvPr>
          <p:cNvSpPr>
            <a:spLocks noGrp="1"/>
          </p:cNvSpPr>
          <p:nvPr>
            <p:ph type="title"/>
          </p:nvPr>
        </p:nvSpPr>
        <p:spPr>
          <a:xfrm>
            <a:off x="3856382" y="213467"/>
            <a:ext cx="5883966" cy="609382"/>
          </a:xfrm>
        </p:spPr>
        <p:txBody>
          <a:bodyPr/>
          <a:lstStyle/>
          <a:p>
            <a:r>
              <a:rPr lang="en-US" altLang="zh-CN" dirty="0" err="1"/>
              <a:t>Trados</a:t>
            </a:r>
            <a:r>
              <a:rPr lang="en-US" altLang="zh-CN" dirty="0"/>
              <a:t> -- </a:t>
            </a:r>
            <a:r>
              <a:rPr lang="zh-CN" altLang="en-US" dirty="0"/>
              <a:t>项目管理</a:t>
            </a:r>
            <a:endParaRPr lang="en-US" dirty="0"/>
          </a:p>
        </p:txBody>
      </p:sp>
      <p:sp>
        <p:nvSpPr>
          <p:cNvPr id="5" name="Content Placeholder 4">
            <a:extLst>
              <a:ext uri="{FF2B5EF4-FFF2-40B4-BE49-F238E27FC236}">
                <a16:creationId xmlns:a16="http://schemas.microsoft.com/office/drawing/2014/main" id="{BDE42C9A-B4DC-4A46-A073-8421E387B2B7}"/>
              </a:ext>
            </a:extLst>
          </p:cNvPr>
          <p:cNvSpPr>
            <a:spLocks noGrp="1"/>
          </p:cNvSpPr>
          <p:nvPr>
            <p:ph idx="1"/>
          </p:nvPr>
        </p:nvSpPr>
        <p:spPr>
          <a:xfrm>
            <a:off x="749299" y="1014747"/>
            <a:ext cx="10837275" cy="1122062"/>
          </a:xfrm>
        </p:spPr>
        <p:txBody>
          <a:bodyPr/>
          <a:lstStyle/>
          <a:p>
            <a:pPr marL="0" indent="0">
              <a:lnSpc>
                <a:spcPct val="120000"/>
              </a:lnSpc>
              <a:buNone/>
            </a:pPr>
            <a:r>
              <a:rPr lang="zh-CN" altLang="zh-CN" sz="2400" dirty="0"/>
              <a:t>与早期版本不同的是，现在的</a:t>
            </a:r>
            <a:r>
              <a:rPr lang="en-US" altLang="zh-CN" sz="2400" dirty="0" err="1"/>
              <a:t>trados</a:t>
            </a:r>
            <a:r>
              <a:rPr lang="zh-CN" altLang="zh-CN" sz="2400" dirty="0"/>
              <a:t>多面向项目而非单个翻译文件，用户可通过创建新项目或导入已创建项目对整个翻译流程进行管理。</a:t>
            </a:r>
          </a:p>
          <a:p>
            <a:pPr marL="0" indent="0">
              <a:lnSpc>
                <a:spcPct val="120000"/>
              </a:lnSpc>
              <a:buNone/>
            </a:pPr>
            <a:endParaRPr lang="en-US" sz="2400" dirty="0"/>
          </a:p>
        </p:txBody>
      </p:sp>
      <p:sp>
        <p:nvSpPr>
          <p:cNvPr id="8" name="Slide Number Placeholder 7">
            <a:extLst>
              <a:ext uri="{FF2B5EF4-FFF2-40B4-BE49-F238E27FC236}">
                <a16:creationId xmlns:a16="http://schemas.microsoft.com/office/drawing/2014/main" id="{D2888EF7-DDB5-41D0-A1B0-B012ABC94D85}"/>
              </a:ext>
            </a:extLst>
          </p:cNvPr>
          <p:cNvSpPr>
            <a:spLocks noGrp="1"/>
          </p:cNvSpPr>
          <p:nvPr>
            <p:ph type="sldNum" sz="quarter" idx="12"/>
          </p:nvPr>
        </p:nvSpPr>
        <p:spPr/>
        <p:txBody>
          <a:bodyPr/>
          <a:lstStyle/>
          <a:p>
            <a:fld id="{48BB047D-A6CD-43AB-96F0-683C726B586B}" type="slidenum">
              <a:rPr lang="en-US" smtClean="0"/>
              <a:pPr/>
              <a:t>14</a:t>
            </a:fld>
            <a:endParaRPr lang="en-US" dirty="0"/>
          </a:p>
        </p:txBody>
      </p:sp>
      <p:sp>
        <p:nvSpPr>
          <p:cNvPr id="2" name="文本框 1">
            <a:extLst>
              <a:ext uri="{FF2B5EF4-FFF2-40B4-BE49-F238E27FC236}">
                <a16:creationId xmlns:a16="http://schemas.microsoft.com/office/drawing/2014/main" id="{500F470A-3F6C-4D82-83E1-1D6DBBAA7584}"/>
              </a:ext>
            </a:extLst>
          </p:cNvPr>
          <p:cNvSpPr txBox="1"/>
          <p:nvPr/>
        </p:nvSpPr>
        <p:spPr>
          <a:xfrm>
            <a:off x="4284784" y="2328707"/>
            <a:ext cx="7543800" cy="4536627"/>
          </a:xfrm>
          <a:prstGeom prst="rect">
            <a:avLst/>
          </a:prstGeom>
          <a:noFill/>
        </p:spPr>
        <p:txBody>
          <a:bodyPr wrap="square" rtlCol="0">
            <a:spAutoFit/>
          </a:bodyPr>
          <a:lstStyle/>
          <a:p>
            <a:pPr>
              <a:lnSpc>
                <a:spcPct val="120000"/>
              </a:lnSpc>
            </a:pPr>
            <a:r>
              <a:rPr lang="zh-CN" altLang="zh-CN" sz="2400" b="1" dirty="0"/>
              <a:t>项目处理（项目经理</a:t>
            </a:r>
            <a:r>
              <a:rPr lang="zh-CN" altLang="en-US" sz="2400" b="1" dirty="0"/>
              <a:t>角度</a:t>
            </a:r>
            <a:r>
              <a:rPr lang="zh-CN" altLang="zh-CN" sz="2400" b="1" dirty="0"/>
              <a:t>）： </a:t>
            </a:r>
          </a:p>
          <a:p>
            <a:pPr marL="285750" lvl="0" indent="-285750">
              <a:lnSpc>
                <a:spcPct val="120000"/>
              </a:lnSpc>
              <a:buFont typeface="Arial" panose="020B0604020202020204" pitchFamily="34" charset="0"/>
              <a:buChar char="•"/>
            </a:pPr>
            <a:r>
              <a:rPr lang="zh-CN" altLang="zh-CN" sz="2000" b="1" dirty="0"/>
              <a:t>预分析：</a:t>
            </a:r>
            <a:r>
              <a:rPr lang="zh-CN" altLang="zh-CN" sz="2000" dirty="0"/>
              <a:t>根据翻译记忆库分析文件，生成翻译时预计将利用的统计数据（文件字数、重复率、匹配率）。</a:t>
            </a:r>
          </a:p>
          <a:p>
            <a:pPr marL="285750" lvl="0" indent="-285750">
              <a:lnSpc>
                <a:spcPct val="120000"/>
              </a:lnSpc>
              <a:buFont typeface="Arial" panose="020B0604020202020204" pitchFamily="34" charset="0"/>
              <a:buChar char="•"/>
            </a:pPr>
            <a:r>
              <a:rPr lang="zh-CN" altLang="zh-CN" sz="2000" b="1" dirty="0"/>
              <a:t>批处理：</a:t>
            </a:r>
            <a:r>
              <a:rPr lang="zh-CN" altLang="zh-CN" sz="2000" dirty="0"/>
              <a:t>批处理功能大大提高了项目经理处理多个文件的大项目的效率。</a:t>
            </a:r>
          </a:p>
          <a:p>
            <a:pPr marL="285750" lvl="0" indent="-285750">
              <a:lnSpc>
                <a:spcPct val="120000"/>
              </a:lnSpc>
              <a:buFont typeface="Arial" panose="020B0604020202020204" pitchFamily="34" charset="0"/>
              <a:buChar char="•"/>
            </a:pPr>
            <a:r>
              <a:rPr lang="zh-CN" altLang="zh-CN" sz="2000" b="1" dirty="0"/>
              <a:t>文件包：</a:t>
            </a:r>
            <a:r>
              <a:rPr lang="zh-CN" altLang="zh-CN" sz="2000" dirty="0"/>
              <a:t>将需要分配的文件进行打包，指定记忆库和项目要求并发送给需要分配的译员。接收者只要打开该文件包，即可清楚地了解项目进行的情况，完成自己的任务，然后将文件包发回进行反馈。</a:t>
            </a:r>
          </a:p>
          <a:p>
            <a:pPr marL="285750" lvl="0" indent="-285750">
              <a:lnSpc>
                <a:spcPct val="120000"/>
              </a:lnSpc>
              <a:buFont typeface="Arial" panose="020B0604020202020204" pitchFamily="34" charset="0"/>
              <a:buChar char="•"/>
            </a:pPr>
            <a:r>
              <a:rPr lang="zh-CN" altLang="zh-CN" sz="2000" b="1" dirty="0"/>
              <a:t>报告：</a:t>
            </a:r>
            <a:r>
              <a:rPr lang="zh-CN" altLang="zh-CN" sz="2000" dirty="0"/>
              <a:t>对项目的很多批处理操作都可以生成报告，方便项目经理清楚地了解项目的完整信息。</a:t>
            </a:r>
          </a:p>
          <a:p>
            <a:endParaRPr lang="zh-CN" altLang="en-US" sz="2000" dirty="0"/>
          </a:p>
        </p:txBody>
      </p:sp>
      <p:pic>
        <p:nvPicPr>
          <p:cNvPr id="14" name="图片 13">
            <a:extLst>
              <a:ext uri="{FF2B5EF4-FFF2-40B4-BE49-F238E27FC236}">
                <a16:creationId xmlns:a16="http://schemas.microsoft.com/office/drawing/2014/main" id="{87F58341-E61E-4CC9-8CF7-696DAE0CA2AB}"/>
              </a:ext>
            </a:extLst>
          </p:cNvPr>
          <p:cNvPicPr>
            <a:picLocks noChangeAspect="1"/>
          </p:cNvPicPr>
          <p:nvPr/>
        </p:nvPicPr>
        <p:blipFill>
          <a:blip r:embed="rId3"/>
          <a:stretch>
            <a:fillRect/>
          </a:stretch>
        </p:blipFill>
        <p:spPr>
          <a:xfrm>
            <a:off x="158554" y="2387600"/>
            <a:ext cx="4002432" cy="4002432"/>
          </a:xfrm>
          <a:prstGeom prst="rect">
            <a:avLst/>
          </a:prstGeom>
        </p:spPr>
      </p:pic>
    </p:spTree>
    <p:extLst>
      <p:ext uri="{BB962C8B-B14F-4D97-AF65-F5344CB8AC3E}">
        <p14:creationId xmlns:p14="http://schemas.microsoft.com/office/powerpoint/2010/main" val="55337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9FDD43-26D6-4702-9391-5FF9E0111137}"/>
              </a:ext>
            </a:extLst>
          </p:cNvPr>
          <p:cNvSpPr>
            <a:spLocks noGrp="1"/>
          </p:cNvSpPr>
          <p:nvPr>
            <p:ph type="sldNum" sz="quarter" idx="12"/>
          </p:nvPr>
        </p:nvSpPr>
        <p:spPr/>
        <p:txBody>
          <a:bodyPr/>
          <a:lstStyle/>
          <a:p>
            <a:fld id="{48BB047D-A6CD-43AB-96F0-683C726B586B}" type="slidenum">
              <a:rPr lang="en-US" noProof="0" smtClean="0"/>
              <a:pPr/>
              <a:t>15</a:t>
            </a:fld>
            <a:endParaRPr lang="en-US" noProof="0" dirty="0"/>
          </a:p>
        </p:txBody>
      </p:sp>
      <p:pic>
        <p:nvPicPr>
          <p:cNvPr id="4" name="图片 3">
            <a:extLst>
              <a:ext uri="{FF2B5EF4-FFF2-40B4-BE49-F238E27FC236}">
                <a16:creationId xmlns:a16="http://schemas.microsoft.com/office/drawing/2014/main" id="{4A2B848C-A5B7-4CD8-A763-98A959363D5B}"/>
              </a:ext>
            </a:extLst>
          </p:cNvPr>
          <p:cNvPicPr>
            <a:picLocks noChangeAspect="1"/>
          </p:cNvPicPr>
          <p:nvPr/>
        </p:nvPicPr>
        <p:blipFill>
          <a:blip r:embed="rId3"/>
          <a:stretch>
            <a:fillRect/>
          </a:stretch>
        </p:blipFill>
        <p:spPr>
          <a:xfrm>
            <a:off x="633804" y="1400144"/>
            <a:ext cx="5353325" cy="1212912"/>
          </a:xfrm>
          <a:prstGeom prst="rect">
            <a:avLst/>
          </a:prstGeom>
        </p:spPr>
      </p:pic>
      <p:pic>
        <p:nvPicPr>
          <p:cNvPr id="6" name="图片 5">
            <a:extLst>
              <a:ext uri="{FF2B5EF4-FFF2-40B4-BE49-F238E27FC236}">
                <a16:creationId xmlns:a16="http://schemas.microsoft.com/office/drawing/2014/main" id="{95D50E76-7EF0-40AF-BF03-F29DEB56C3C3}"/>
              </a:ext>
            </a:extLst>
          </p:cNvPr>
          <p:cNvPicPr>
            <a:picLocks noChangeAspect="1"/>
          </p:cNvPicPr>
          <p:nvPr/>
        </p:nvPicPr>
        <p:blipFill>
          <a:blip r:embed="rId4"/>
          <a:stretch>
            <a:fillRect/>
          </a:stretch>
        </p:blipFill>
        <p:spPr>
          <a:xfrm>
            <a:off x="2036095" y="2613056"/>
            <a:ext cx="5359675" cy="1339919"/>
          </a:xfrm>
          <a:prstGeom prst="rect">
            <a:avLst/>
          </a:prstGeom>
        </p:spPr>
      </p:pic>
      <p:pic>
        <p:nvPicPr>
          <p:cNvPr id="8" name="图片 7">
            <a:extLst>
              <a:ext uri="{FF2B5EF4-FFF2-40B4-BE49-F238E27FC236}">
                <a16:creationId xmlns:a16="http://schemas.microsoft.com/office/drawing/2014/main" id="{72C989BE-7AC5-416A-8B60-0B2B67A21625}"/>
              </a:ext>
            </a:extLst>
          </p:cNvPr>
          <p:cNvPicPr>
            <a:picLocks noChangeAspect="1"/>
          </p:cNvPicPr>
          <p:nvPr/>
        </p:nvPicPr>
        <p:blipFill>
          <a:blip r:embed="rId5"/>
          <a:stretch>
            <a:fillRect/>
          </a:stretch>
        </p:blipFill>
        <p:spPr>
          <a:xfrm>
            <a:off x="4004595" y="3952975"/>
            <a:ext cx="5385077" cy="1447874"/>
          </a:xfrm>
          <a:prstGeom prst="rect">
            <a:avLst/>
          </a:prstGeom>
        </p:spPr>
      </p:pic>
      <p:pic>
        <p:nvPicPr>
          <p:cNvPr id="10" name="图片 9">
            <a:extLst>
              <a:ext uri="{FF2B5EF4-FFF2-40B4-BE49-F238E27FC236}">
                <a16:creationId xmlns:a16="http://schemas.microsoft.com/office/drawing/2014/main" id="{ED51337E-6710-44A6-A1A3-66E58FD6BBD2}"/>
              </a:ext>
            </a:extLst>
          </p:cNvPr>
          <p:cNvPicPr>
            <a:picLocks noChangeAspect="1"/>
          </p:cNvPicPr>
          <p:nvPr/>
        </p:nvPicPr>
        <p:blipFill>
          <a:blip r:embed="rId6"/>
          <a:stretch>
            <a:fillRect/>
          </a:stretch>
        </p:blipFill>
        <p:spPr>
          <a:xfrm>
            <a:off x="5987129" y="5403775"/>
            <a:ext cx="5353325" cy="1454225"/>
          </a:xfrm>
          <a:prstGeom prst="rect">
            <a:avLst/>
          </a:prstGeom>
        </p:spPr>
      </p:pic>
      <p:pic>
        <p:nvPicPr>
          <p:cNvPr id="12" name="图片 11">
            <a:extLst>
              <a:ext uri="{FF2B5EF4-FFF2-40B4-BE49-F238E27FC236}">
                <a16:creationId xmlns:a16="http://schemas.microsoft.com/office/drawing/2014/main" id="{417DE094-8F21-465F-900A-A58FFB7D5166}"/>
              </a:ext>
            </a:extLst>
          </p:cNvPr>
          <p:cNvPicPr>
            <a:picLocks noChangeAspect="1"/>
          </p:cNvPicPr>
          <p:nvPr/>
        </p:nvPicPr>
        <p:blipFill>
          <a:blip r:embed="rId7"/>
          <a:stretch>
            <a:fillRect/>
          </a:stretch>
        </p:blipFill>
        <p:spPr>
          <a:xfrm>
            <a:off x="8172243" y="0"/>
            <a:ext cx="4019757" cy="1079555"/>
          </a:xfrm>
          <a:prstGeom prst="rect">
            <a:avLst/>
          </a:prstGeom>
        </p:spPr>
      </p:pic>
      <p:sp>
        <p:nvSpPr>
          <p:cNvPr id="9" name="Title 3">
            <a:extLst>
              <a:ext uri="{FF2B5EF4-FFF2-40B4-BE49-F238E27FC236}">
                <a16:creationId xmlns:a16="http://schemas.microsoft.com/office/drawing/2014/main" id="{402C0A42-6D1B-4B6E-959B-1609A38258E9}"/>
              </a:ext>
            </a:extLst>
          </p:cNvPr>
          <p:cNvSpPr txBox="1">
            <a:spLocks/>
          </p:cNvSpPr>
          <p:nvPr/>
        </p:nvSpPr>
        <p:spPr>
          <a:xfrm>
            <a:off x="1511804" y="235086"/>
            <a:ext cx="5883966" cy="609382"/>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ltLang="zh-CN" dirty="0" err="1"/>
              <a:t>Trados</a:t>
            </a:r>
            <a:r>
              <a:rPr lang="en-US" altLang="zh-CN" dirty="0"/>
              <a:t> -- </a:t>
            </a:r>
            <a:r>
              <a:rPr lang="en-US" altLang="zh-CN" dirty="0" err="1"/>
              <a:t>Groupshare</a:t>
            </a:r>
            <a:endParaRPr lang="en-US" dirty="0"/>
          </a:p>
        </p:txBody>
      </p:sp>
    </p:spTree>
    <p:extLst>
      <p:ext uri="{BB962C8B-B14F-4D97-AF65-F5344CB8AC3E}">
        <p14:creationId xmlns:p14="http://schemas.microsoft.com/office/powerpoint/2010/main" val="2405984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9E-D17D-4F20-A6D0-C685853DE76E}"/>
              </a:ext>
            </a:extLst>
          </p:cNvPr>
          <p:cNvSpPr>
            <a:spLocks noGrp="1"/>
          </p:cNvSpPr>
          <p:nvPr>
            <p:ph type="title"/>
          </p:nvPr>
        </p:nvSpPr>
        <p:spPr/>
        <p:txBody>
          <a:bodyPr/>
          <a:lstStyle/>
          <a:p>
            <a:r>
              <a:rPr lang="en-US" dirty="0"/>
              <a:t>P</a:t>
            </a:r>
            <a:r>
              <a:rPr lang="en-US" altLang="zh-CN" dirty="0"/>
              <a:t>art 3</a:t>
            </a:r>
            <a:endParaRPr lang="en-US" dirty="0"/>
          </a:p>
        </p:txBody>
      </p:sp>
      <p:sp>
        <p:nvSpPr>
          <p:cNvPr id="5" name="Slide Number Placeholder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a:lstStyle/>
          <a:p>
            <a:fld id="{48BB047D-A6CD-43AB-96F0-683C726B586B}" type="slidenum">
              <a:rPr lang="en-US" smtClean="0"/>
              <a:pPr/>
              <a:t>16</a:t>
            </a:fld>
            <a:endParaRPr lang="en-US" dirty="0"/>
          </a:p>
        </p:txBody>
      </p:sp>
      <p:sp>
        <p:nvSpPr>
          <p:cNvPr id="3" name="文本占位符 2"/>
          <p:cNvSpPr>
            <a:spLocks noGrp="1"/>
          </p:cNvSpPr>
          <p:nvPr>
            <p:ph type="body" idx="20"/>
          </p:nvPr>
        </p:nvSpPr>
        <p:spPr>
          <a:xfrm>
            <a:off x="4558064" y="2507740"/>
            <a:ext cx="6944563" cy="823912"/>
          </a:xfrm>
        </p:spPr>
        <p:txBody>
          <a:bodyPr/>
          <a:lstStyle/>
          <a:p>
            <a:r>
              <a:rPr lang="en-US" altLang="zh-CN" sz="4000" dirty="0" err="1"/>
              <a:t>memoQ</a:t>
            </a:r>
            <a:endParaRPr lang="en-US" altLang="zh-CN" sz="4000" dirty="0"/>
          </a:p>
        </p:txBody>
      </p:sp>
    </p:spTree>
    <p:extLst>
      <p:ext uri="{BB962C8B-B14F-4D97-AF65-F5344CB8AC3E}">
        <p14:creationId xmlns:p14="http://schemas.microsoft.com/office/powerpoint/2010/main" val="2421761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a:xfrm>
            <a:off x="363416" y="769176"/>
            <a:ext cx="11465168" cy="514502"/>
          </a:xfrm>
        </p:spPr>
        <p:txBody>
          <a:bodyPr/>
          <a:lstStyle/>
          <a:p>
            <a:r>
              <a:rPr lang="en-US" dirty="0" err="1">
                <a:latin typeface="+mn-lt"/>
              </a:rPr>
              <a:t>M</a:t>
            </a:r>
            <a:r>
              <a:rPr lang="en-US" cap="none" dirty="0" err="1">
                <a:latin typeface="+mn-lt"/>
              </a:rPr>
              <a:t>emo</a:t>
            </a:r>
            <a:r>
              <a:rPr lang="en-US" dirty="0" err="1">
                <a:latin typeface="+mn-lt"/>
              </a:rPr>
              <a:t>Q</a:t>
            </a:r>
            <a:r>
              <a:rPr lang="zh-CN" altLang="en-US" dirty="0">
                <a:latin typeface="+mn-lt"/>
              </a:rPr>
              <a:t>：语料库</a:t>
            </a:r>
            <a:endParaRPr lang="en-US" dirty="0">
              <a:latin typeface="+mn-lt"/>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pPr/>
              <a:t>17</a:t>
            </a:fld>
            <a:endParaRPr lang="en-US" dirty="0"/>
          </a:p>
        </p:txBody>
      </p:sp>
      <p:pic>
        <p:nvPicPr>
          <p:cNvPr id="9" name="图片 8">
            <a:extLst>
              <a:ext uri="{FF2B5EF4-FFF2-40B4-BE49-F238E27FC236}">
                <a16:creationId xmlns:a16="http://schemas.microsoft.com/office/drawing/2014/main" id="{BCF505FE-7833-43F5-B89B-46738D3DA232}"/>
              </a:ext>
            </a:extLst>
          </p:cNvPr>
          <p:cNvPicPr>
            <a:picLocks noChangeAspect="1"/>
          </p:cNvPicPr>
          <p:nvPr/>
        </p:nvPicPr>
        <p:blipFill>
          <a:blip r:embed="rId3"/>
          <a:stretch>
            <a:fillRect/>
          </a:stretch>
        </p:blipFill>
        <p:spPr>
          <a:xfrm>
            <a:off x="975360" y="2081752"/>
            <a:ext cx="4803712" cy="1553541"/>
          </a:xfrm>
          <a:prstGeom prst="rect">
            <a:avLst/>
          </a:prstGeom>
        </p:spPr>
      </p:pic>
      <p:pic>
        <p:nvPicPr>
          <p:cNvPr id="12" name="图片 11">
            <a:extLst>
              <a:ext uri="{FF2B5EF4-FFF2-40B4-BE49-F238E27FC236}">
                <a16:creationId xmlns:a16="http://schemas.microsoft.com/office/drawing/2014/main" id="{659FC4C9-B950-4EB4-BD27-42DA845A580C}"/>
              </a:ext>
            </a:extLst>
          </p:cNvPr>
          <p:cNvPicPr>
            <a:picLocks noChangeAspect="1"/>
          </p:cNvPicPr>
          <p:nvPr/>
        </p:nvPicPr>
        <p:blipFill>
          <a:blip r:embed="rId4"/>
          <a:stretch>
            <a:fillRect/>
          </a:stretch>
        </p:blipFill>
        <p:spPr>
          <a:xfrm>
            <a:off x="791779" y="3737607"/>
            <a:ext cx="3907274" cy="1518467"/>
          </a:xfrm>
          <a:prstGeom prst="rect">
            <a:avLst/>
          </a:prstGeom>
        </p:spPr>
      </p:pic>
      <p:sp>
        <p:nvSpPr>
          <p:cNvPr id="6" name="文本框 5">
            <a:extLst>
              <a:ext uri="{FF2B5EF4-FFF2-40B4-BE49-F238E27FC236}">
                <a16:creationId xmlns:a16="http://schemas.microsoft.com/office/drawing/2014/main" id="{B3037631-0F4E-42A8-BEDF-D3F379CAACA8}"/>
              </a:ext>
            </a:extLst>
          </p:cNvPr>
          <p:cNvSpPr txBox="1"/>
          <p:nvPr/>
        </p:nvSpPr>
        <p:spPr>
          <a:xfrm>
            <a:off x="4699053" y="2304333"/>
            <a:ext cx="6218858" cy="2249334"/>
          </a:xfrm>
          <a:prstGeom prst="rect">
            <a:avLst/>
          </a:prstGeom>
          <a:noFill/>
        </p:spPr>
        <p:txBody>
          <a:bodyPr wrap="square" rtlCol="0">
            <a:spAutoFit/>
          </a:bodyPr>
          <a:lstStyle/>
          <a:p>
            <a:pPr>
              <a:lnSpc>
                <a:spcPct val="150000"/>
              </a:lnSpc>
            </a:pPr>
            <a:r>
              <a:rPr lang="zh-CN" altLang="en-US" sz="2400" dirty="0"/>
              <a:t>一个整理参考文档的功能：</a:t>
            </a:r>
            <a:endParaRPr lang="en-US" altLang="zh-CN" sz="2400" dirty="0"/>
          </a:p>
          <a:p>
            <a:pPr marL="342900" indent="-342900">
              <a:lnSpc>
                <a:spcPct val="150000"/>
              </a:lnSpc>
              <a:buFont typeface="Arial" panose="020B0604020202020204" pitchFamily="34" charset="0"/>
              <a:buChar char="•"/>
            </a:pPr>
            <a:r>
              <a:rPr lang="zh-CN" altLang="en-US" sz="2400" dirty="0"/>
              <a:t>导入单语、双语参考文档</a:t>
            </a:r>
            <a:endParaRPr lang="en-US" altLang="zh-CN" sz="2400" dirty="0"/>
          </a:p>
          <a:p>
            <a:pPr marL="342900" indent="-342900">
              <a:lnSpc>
                <a:spcPct val="150000"/>
              </a:lnSpc>
              <a:buFont typeface="Arial" panose="020B0604020202020204" pitchFamily="34" charset="0"/>
              <a:buChar char="•"/>
            </a:pPr>
            <a:r>
              <a:rPr lang="zh-CN" altLang="en-US" sz="2400" dirty="0"/>
              <a:t>对齐双语文档（可导出为翻译记忆库文件）</a:t>
            </a:r>
            <a:endParaRPr lang="en-US" altLang="zh-CN" sz="2400" dirty="0"/>
          </a:p>
          <a:p>
            <a:pPr marL="342900" indent="-342900">
              <a:lnSpc>
                <a:spcPct val="150000"/>
              </a:lnSpc>
              <a:buFont typeface="Arial" panose="020B0604020202020204" pitchFamily="34" charset="0"/>
              <a:buChar char="•"/>
            </a:pPr>
            <a:r>
              <a:rPr lang="zh-CN" altLang="en-US" sz="2400" dirty="0"/>
              <a:t>在语料库中匹配词汇和语句</a:t>
            </a:r>
            <a:endParaRPr lang="en-US" altLang="zh-CN" sz="2400" dirty="0"/>
          </a:p>
        </p:txBody>
      </p:sp>
    </p:spTree>
    <p:extLst>
      <p:ext uri="{BB962C8B-B14F-4D97-AF65-F5344CB8AC3E}">
        <p14:creationId xmlns:p14="http://schemas.microsoft.com/office/powerpoint/2010/main" val="145519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a:xfrm>
            <a:off x="363416" y="769176"/>
            <a:ext cx="11465168" cy="514502"/>
          </a:xfrm>
        </p:spPr>
        <p:txBody>
          <a:bodyPr/>
          <a:lstStyle/>
          <a:p>
            <a:r>
              <a:rPr lang="en-US" dirty="0" err="1">
                <a:latin typeface="+mn-lt"/>
              </a:rPr>
              <a:t>M</a:t>
            </a:r>
            <a:r>
              <a:rPr lang="en-US" cap="none" dirty="0" err="1">
                <a:latin typeface="+mn-lt"/>
              </a:rPr>
              <a:t>emo</a:t>
            </a:r>
            <a:r>
              <a:rPr lang="en-US" dirty="0" err="1">
                <a:latin typeface="+mn-lt"/>
              </a:rPr>
              <a:t>Q</a:t>
            </a:r>
            <a:r>
              <a:rPr lang="zh-CN" altLang="en-US" dirty="0">
                <a:latin typeface="+mn-lt"/>
              </a:rPr>
              <a:t>：语料库</a:t>
            </a:r>
            <a:endParaRPr lang="en-US" dirty="0">
              <a:latin typeface="+mn-lt"/>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pPr/>
              <a:t>18</a:t>
            </a:fld>
            <a:endParaRPr lang="en-US" dirty="0"/>
          </a:p>
        </p:txBody>
      </p:sp>
      <p:sp>
        <p:nvSpPr>
          <p:cNvPr id="6" name="文本框 5">
            <a:extLst>
              <a:ext uri="{FF2B5EF4-FFF2-40B4-BE49-F238E27FC236}">
                <a16:creationId xmlns:a16="http://schemas.microsoft.com/office/drawing/2014/main" id="{B3037631-0F4E-42A8-BEDF-D3F379CAACA8}"/>
              </a:ext>
            </a:extLst>
          </p:cNvPr>
          <p:cNvSpPr txBox="1"/>
          <p:nvPr/>
        </p:nvSpPr>
        <p:spPr>
          <a:xfrm>
            <a:off x="194573" y="2146933"/>
            <a:ext cx="4462772" cy="1695336"/>
          </a:xfrm>
          <a:prstGeom prst="rect">
            <a:avLst/>
          </a:prstGeom>
          <a:noFill/>
        </p:spPr>
        <p:txBody>
          <a:bodyPr wrap="square" rtlCol="0">
            <a:spAutoFit/>
          </a:bodyPr>
          <a:lstStyle/>
          <a:p>
            <a:pPr>
              <a:lnSpc>
                <a:spcPct val="150000"/>
              </a:lnSpc>
            </a:pPr>
            <a:r>
              <a:rPr lang="zh-CN" altLang="en-US" sz="2400" dirty="0"/>
              <a:t>对齐双语文档</a:t>
            </a:r>
            <a:endParaRPr lang="en-US" altLang="zh-CN" sz="2400" dirty="0"/>
          </a:p>
          <a:p>
            <a:pPr>
              <a:lnSpc>
                <a:spcPct val="150000"/>
              </a:lnSpc>
            </a:pPr>
            <a:r>
              <a:rPr lang="zh-CN" altLang="en-US" sz="2400" dirty="0"/>
              <a:t>导出翻译记忆库文件供本项目或外部使用</a:t>
            </a:r>
            <a:endParaRPr lang="en-US" altLang="zh-CN" sz="2400" dirty="0"/>
          </a:p>
        </p:txBody>
      </p:sp>
      <p:pic>
        <p:nvPicPr>
          <p:cNvPr id="4" name="图片 3">
            <a:extLst>
              <a:ext uri="{FF2B5EF4-FFF2-40B4-BE49-F238E27FC236}">
                <a16:creationId xmlns:a16="http://schemas.microsoft.com/office/drawing/2014/main" id="{269990C2-F98C-4B8D-87BB-3A57A21BA9BE}"/>
              </a:ext>
            </a:extLst>
          </p:cNvPr>
          <p:cNvPicPr>
            <a:picLocks noChangeAspect="1"/>
          </p:cNvPicPr>
          <p:nvPr/>
        </p:nvPicPr>
        <p:blipFill>
          <a:blip r:embed="rId3"/>
          <a:stretch>
            <a:fillRect/>
          </a:stretch>
        </p:blipFill>
        <p:spPr>
          <a:xfrm>
            <a:off x="4867792" y="609601"/>
            <a:ext cx="7324208" cy="6102350"/>
          </a:xfrm>
          <a:prstGeom prst="rect">
            <a:avLst/>
          </a:prstGeom>
        </p:spPr>
      </p:pic>
      <p:sp>
        <p:nvSpPr>
          <p:cNvPr id="8" name="矩形 7">
            <a:extLst>
              <a:ext uri="{FF2B5EF4-FFF2-40B4-BE49-F238E27FC236}">
                <a16:creationId xmlns:a16="http://schemas.microsoft.com/office/drawing/2014/main" id="{3C9C5827-3F30-904D-A346-ECF2CC767100}"/>
              </a:ext>
            </a:extLst>
          </p:cNvPr>
          <p:cNvSpPr/>
          <p:nvPr/>
        </p:nvSpPr>
        <p:spPr>
          <a:xfrm>
            <a:off x="4867792" y="3125618"/>
            <a:ext cx="4739504" cy="8721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57150">
                <a:solidFill>
                  <a:srgbClr val="FF0000"/>
                </a:solidFill>
              </a:ln>
            </a:endParaRPr>
          </a:p>
        </p:txBody>
      </p:sp>
    </p:spTree>
    <p:extLst>
      <p:ext uri="{BB962C8B-B14F-4D97-AF65-F5344CB8AC3E}">
        <p14:creationId xmlns:p14="http://schemas.microsoft.com/office/powerpoint/2010/main" val="2654711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a:xfrm>
            <a:off x="363416" y="769176"/>
            <a:ext cx="11465168" cy="514502"/>
          </a:xfrm>
        </p:spPr>
        <p:txBody>
          <a:bodyPr/>
          <a:lstStyle/>
          <a:p>
            <a:r>
              <a:rPr lang="en-US" dirty="0" err="1">
                <a:latin typeface="+mn-lt"/>
              </a:rPr>
              <a:t>M</a:t>
            </a:r>
            <a:r>
              <a:rPr lang="en-US" cap="none" dirty="0" err="1">
                <a:latin typeface="+mn-lt"/>
              </a:rPr>
              <a:t>emo</a:t>
            </a:r>
            <a:r>
              <a:rPr lang="en-US" dirty="0" err="1">
                <a:latin typeface="+mn-lt"/>
              </a:rPr>
              <a:t>Q</a:t>
            </a:r>
            <a:r>
              <a:rPr lang="zh-CN" altLang="en-US" dirty="0">
                <a:latin typeface="+mn-lt"/>
              </a:rPr>
              <a:t>：翻译记忆库</a:t>
            </a:r>
            <a:endParaRPr lang="en-US" dirty="0">
              <a:latin typeface="+mn-lt"/>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pPr/>
              <a:t>19</a:t>
            </a:fld>
            <a:endParaRPr lang="en-US" dirty="0"/>
          </a:p>
        </p:txBody>
      </p:sp>
      <p:sp>
        <p:nvSpPr>
          <p:cNvPr id="6" name="文本框 5">
            <a:extLst>
              <a:ext uri="{FF2B5EF4-FFF2-40B4-BE49-F238E27FC236}">
                <a16:creationId xmlns:a16="http://schemas.microsoft.com/office/drawing/2014/main" id="{B3037631-0F4E-42A8-BEDF-D3F379CAACA8}"/>
              </a:ext>
            </a:extLst>
          </p:cNvPr>
          <p:cNvSpPr txBox="1"/>
          <p:nvPr/>
        </p:nvSpPr>
        <p:spPr>
          <a:xfrm>
            <a:off x="913900" y="1979862"/>
            <a:ext cx="8729972" cy="169533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t>导入格式：</a:t>
            </a:r>
            <a:r>
              <a:rPr lang="en-US" altLang="zh-CN" sz="2400" dirty="0"/>
              <a:t>TMX/CSV</a:t>
            </a:r>
            <a:r>
              <a:rPr lang="zh-CN" altLang="en-US" sz="2400" dirty="0"/>
              <a:t>格式记忆库</a:t>
            </a:r>
            <a:endParaRPr lang="en-US" altLang="zh-CN" sz="2400" dirty="0"/>
          </a:p>
          <a:p>
            <a:pPr marL="342900" indent="-342900">
              <a:lnSpc>
                <a:spcPct val="150000"/>
              </a:lnSpc>
              <a:buFont typeface="Arial" panose="020B0604020202020204" pitchFamily="34" charset="0"/>
              <a:buChar char="•"/>
            </a:pPr>
            <a:r>
              <a:rPr lang="zh-CN" altLang="en-US" sz="2400" dirty="0"/>
              <a:t>导出格式 ：</a:t>
            </a:r>
            <a:r>
              <a:rPr lang="en-US" altLang="zh-CN" sz="2400" dirty="0"/>
              <a:t>TMX </a:t>
            </a:r>
            <a:r>
              <a:rPr lang="zh-CN" altLang="en-US" sz="2400" dirty="0"/>
              <a:t>格式</a:t>
            </a:r>
            <a:endParaRPr lang="en-US" altLang="zh-CN" sz="2400" dirty="0"/>
          </a:p>
          <a:p>
            <a:pPr marL="342900" indent="-342900">
              <a:lnSpc>
                <a:spcPct val="150000"/>
              </a:lnSpc>
              <a:buFont typeface="Arial" panose="020B0604020202020204" pitchFamily="34" charset="0"/>
              <a:buChar char="•"/>
            </a:pPr>
            <a:r>
              <a:rPr lang="zh-CN" altLang="en-US" sz="2400" dirty="0"/>
              <a:t>支持对翻译记忆库的添加、删除、修改、排序、去重的操作</a:t>
            </a:r>
            <a:endParaRPr lang="en-US" altLang="zh-CN" sz="2400" dirty="0"/>
          </a:p>
        </p:txBody>
      </p:sp>
      <p:pic>
        <p:nvPicPr>
          <p:cNvPr id="5" name="图片 4">
            <a:extLst>
              <a:ext uri="{FF2B5EF4-FFF2-40B4-BE49-F238E27FC236}">
                <a16:creationId xmlns:a16="http://schemas.microsoft.com/office/drawing/2014/main" id="{048E4577-F3EA-4AF7-BC9D-B8672996ABF7}"/>
              </a:ext>
            </a:extLst>
          </p:cNvPr>
          <p:cNvPicPr>
            <a:picLocks noChangeAspect="1"/>
          </p:cNvPicPr>
          <p:nvPr/>
        </p:nvPicPr>
        <p:blipFill>
          <a:blip r:embed="rId3"/>
          <a:stretch>
            <a:fillRect/>
          </a:stretch>
        </p:blipFill>
        <p:spPr>
          <a:xfrm>
            <a:off x="1019959" y="4281197"/>
            <a:ext cx="9942892" cy="1575024"/>
          </a:xfrm>
          <a:prstGeom prst="rect">
            <a:avLst/>
          </a:prstGeom>
        </p:spPr>
      </p:pic>
    </p:spTree>
    <p:extLst>
      <p:ext uri="{BB962C8B-B14F-4D97-AF65-F5344CB8AC3E}">
        <p14:creationId xmlns:p14="http://schemas.microsoft.com/office/powerpoint/2010/main" val="3347065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C0A42-6D1B-4B6E-959B-1609A38258E9}"/>
              </a:ext>
            </a:extLst>
          </p:cNvPr>
          <p:cNvSpPr>
            <a:spLocks noGrp="1"/>
          </p:cNvSpPr>
          <p:nvPr>
            <p:ph type="title"/>
          </p:nvPr>
        </p:nvSpPr>
        <p:spPr>
          <a:xfrm>
            <a:off x="6362699" y="1046164"/>
            <a:ext cx="5445369" cy="1114784"/>
          </a:xfrm>
        </p:spPr>
        <p:txBody>
          <a:bodyPr/>
          <a:lstStyle/>
          <a:p>
            <a:r>
              <a:rPr lang="zh-CN" altLang="en-US" dirty="0"/>
              <a:t>题目</a:t>
            </a:r>
            <a:endParaRPr lang="en-US" dirty="0"/>
          </a:p>
        </p:txBody>
      </p:sp>
      <p:sp>
        <p:nvSpPr>
          <p:cNvPr id="5" name="Content Placeholder 4">
            <a:extLst>
              <a:ext uri="{FF2B5EF4-FFF2-40B4-BE49-F238E27FC236}">
                <a16:creationId xmlns:a16="http://schemas.microsoft.com/office/drawing/2014/main" id="{BDE42C9A-B4DC-4A46-A073-8421E387B2B7}"/>
              </a:ext>
            </a:extLst>
          </p:cNvPr>
          <p:cNvSpPr>
            <a:spLocks noGrp="1"/>
          </p:cNvSpPr>
          <p:nvPr>
            <p:ph idx="1"/>
          </p:nvPr>
        </p:nvSpPr>
        <p:spPr>
          <a:xfrm>
            <a:off x="451105" y="2437642"/>
            <a:ext cx="11167872" cy="5105254"/>
          </a:xfrm>
        </p:spPr>
        <p:txBody>
          <a:bodyPr/>
          <a:lstStyle/>
          <a:p>
            <a:pPr marL="0" indent="0">
              <a:lnSpc>
                <a:spcPct val="120000"/>
              </a:lnSpc>
              <a:buNone/>
            </a:pPr>
            <a:r>
              <a:rPr lang="zh-CN" altLang="en-US" sz="2200" dirty="0"/>
              <a:t>（第五组）</a:t>
            </a:r>
            <a:r>
              <a:rPr lang="en-US" altLang="zh-CN" sz="2200" dirty="0">
                <a:solidFill>
                  <a:schemeClr val="accent1"/>
                </a:solidFill>
              </a:rPr>
              <a:t>Deja Vu</a:t>
            </a:r>
            <a:r>
              <a:rPr lang="zh-CN" altLang="en-US" sz="2200" dirty="0"/>
              <a:t>是</a:t>
            </a:r>
            <a:r>
              <a:rPr lang="en-US" altLang="zh-CN" sz="2200" dirty="0"/>
              <a:t>Atrial</a:t>
            </a:r>
            <a:r>
              <a:rPr lang="zh-CN" altLang="en-US" sz="2200" dirty="0"/>
              <a:t>公司的一款计算机辅助翻译软件，以翻译记忆为基础和核心，利用机辅翻译技术，帮助译者更好地完成翻译任务。它是最早进入中国的软件，沉寂了一段时间后又开始强势回归。</a:t>
            </a:r>
            <a:endParaRPr lang="en-US" altLang="zh-CN" sz="2200" dirty="0"/>
          </a:p>
          <a:p>
            <a:pPr marL="0" indent="0">
              <a:lnSpc>
                <a:spcPct val="120000"/>
              </a:lnSpc>
              <a:buNone/>
            </a:pPr>
            <a:r>
              <a:rPr lang="zh-CN" altLang="en-US" sz="2200" dirty="0"/>
              <a:t>（</a:t>
            </a:r>
            <a:r>
              <a:rPr lang="en-US" altLang="zh-CN" sz="2200" dirty="0"/>
              <a:t>1</a:t>
            </a:r>
            <a:r>
              <a:rPr lang="zh-CN" altLang="en-US" sz="2200" dirty="0"/>
              <a:t>）探索</a:t>
            </a:r>
            <a:r>
              <a:rPr lang="zh-CN" altLang="en-US" sz="2200" dirty="0">
                <a:solidFill>
                  <a:schemeClr val="accent1"/>
                </a:solidFill>
              </a:rPr>
              <a:t>翻译记忆功能</a:t>
            </a:r>
            <a:r>
              <a:rPr lang="zh-CN" altLang="en-US" sz="2200" dirty="0"/>
              <a:t>，实际操作，考虑哪里可以改进（如</a:t>
            </a:r>
            <a:r>
              <a:rPr lang="zh-CN" altLang="en-US" sz="2200" dirty="0">
                <a:solidFill>
                  <a:schemeClr val="accent1"/>
                </a:solidFill>
              </a:rPr>
              <a:t>翻译界面的友好性、译文推荐合理性</a:t>
            </a:r>
            <a:r>
              <a:rPr lang="zh-CN" altLang="en-US" sz="2200" dirty="0"/>
              <a:t>）主攻翻译记忆相关的各方面，格式之类需要当心，可涉及到术语使用等方面。</a:t>
            </a:r>
            <a:endParaRPr lang="en-US" altLang="zh-CN" sz="2200" dirty="0"/>
          </a:p>
          <a:p>
            <a:pPr marL="0" indent="0">
              <a:lnSpc>
                <a:spcPct val="120000"/>
              </a:lnSpc>
              <a:buNone/>
            </a:pPr>
            <a:r>
              <a:rPr lang="zh-CN" altLang="en-US" sz="2200" dirty="0"/>
              <a:t>（</a:t>
            </a:r>
            <a:r>
              <a:rPr lang="en-US" altLang="zh-CN" sz="2200" dirty="0"/>
              <a:t>2</a:t>
            </a:r>
            <a:r>
              <a:rPr lang="zh-CN" altLang="en-US" sz="2200" dirty="0"/>
              <a:t>）对比</a:t>
            </a:r>
            <a:r>
              <a:rPr lang="en-US" altLang="zh-CN" sz="2200" dirty="0"/>
              <a:t>Deja Vu</a:t>
            </a:r>
            <a:r>
              <a:rPr lang="zh-CN" altLang="en-US" sz="2200" dirty="0"/>
              <a:t>与</a:t>
            </a:r>
            <a:r>
              <a:rPr lang="en-US" altLang="zh-CN" sz="2200" dirty="0"/>
              <a:t>Trados</a:t>
            </a:r>
            <a:r>
              <a:rPr lang="zh-CN" altLang="en-US" sz="2200" dirty="0"/>
              <a:t>、</a:t>
            </a:r>
            <a:r>
              <a:rPr lang="en-US" altLang="zh-CN" sz="2200" dirty="0" err="1"/>
              <a:t>memoq</a:t>
            </a:r>
            <a:r>
              <a:rPr lang="zh-CN" altLang="en-US" sz="2200" dirty="0"/>
              <a:t>最新版本的翻译记忆功能有哪些不同，包括显示和界面设计（人机交互）本题的要求：一是穷尽所有主要和潛藏的功能；二是思考</a:t>
            </a:r>
            <a:r>
              <a:rPr lang="zh-CN" altLang="en-US" sz="2200" dirty="0">
                <a:solidFill>
                  <a:schemeClr val="accent1"/>
                </a:solidFill>
              </a:rPr>
              <a:t>功能和译员需求</a:t>
            </a:r>
            <a:r>
              <a:rPr lang="zh-CN" altLang="en-US" sz="2200" dirty="0"/>
              <a:t>之间的关系；三是</a:t>
            </a:r>
            <a:r>
              <a:rPr lang="zh-CN" altLang="en-US" sz="2200" dirty="0">
                <a:solidFill>
                  <a:schemeClr val="accent1"/>
                </a:solidFill>
              </a:rPr>
              <a:t>对比</a:t>
            </a:r>
            <a:r>
              <a:rPr lang="zh-CN" altLang="en-US" sz="2200" dirty="0"/>
              <a:t>，不是要一定要比较出高下，而是要体会设计的差异与用户需求／目标客户之间的适配。</a:t>
            </a:r>
            <a:endParaRPr lang="en-US" sz="2200" dirty="0"/>
          </a:p>
        </p:txBody>
      </p:sp>
      <p:sp>
        <p:nvSpPr>
          <p:cNvPr id="8" name="Slide Number Placeholder 7">
            <a:extLst>
              <a:ext uri="{FF2B5EF4-FFF2-40B4-BE49-F238E27FC236}">
                <a16:creationId xmlns:a16="http://schemas.microsoft.com/office/drawing/2014/main" id="{D2888EF7-DDB5-41D0-A1B0-B012ABC94D85}"/>
              </a:ext>
            </a:extLst>
          </p:cNvPr>
          <p:cNvSpPr>
            <a:spLocks noGrp="1"/>
          </p:cNvSpPr>
          <p:nvPr>
            <p:ph type="sldNum" sz="quarter" idx="12"/>
          </p:nvPr>
        </p:nvSpPr>
        <p:spPr/>
        <p:txBody>
          <a:bodyPr/>
          <a:lstStyle/>
          <a:p>
            <a:fld id="{48BB047D-A6CD-43AB-96F0-683C726B586B}" type="slidenum">
              <a:rPr lang="en-US" smtClean="0"/>
              <a:pPr/>
              <a:t>2</a:t>
            </a:fld>
            <a:endParaRPr lang="en-US" dirty="0"/>
          </a:p>
        </p:txBody>
      </p:sp>
    </p:spTree>
    <p:extLst>
      <p:ext uri="{BB962C8B-B14F-4D97-AF65-F5344CB8AC3E}">
        <p14:creationId xmlns:p14="http://schemas.microsoft.com/office/powerpoint/2010/main" val="276579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a:xfrm>
            <a:off x="363416" y="769176"/>
            <a:ext cx="11465168" cy="514502"/>
          </a:xfrm>
        </p:spPr>
        <p:txBody>
          <a:bodyPr/>
          <a:lstStyle/>
          <a:p>
            <a:r>
              <a:rPr lang="en-US" dirty="0" err="1">
                <a:latin typeface="+mn-lt"/>
              </a:rPr>
              <a:t>M</a:t>
            </a:r>
            <a:r>
              <a:rPr lang="en-US" cap="none" dirty="0" err="1">
                <a:latin typeface="+mn-lt"/>
              </a:rPr>
              <a:t>emo</a:t>
            </a:r>
            <a:r>
              <a:rPr lang="en-US" dirty="0" err="1">
                <a:latin typeface="+mn-lt"/>
              </a:rPr>
              <a:t>Q</a:t>
            </a:r>
            <a:r>
              <a:rPr lang="zh-CN" altLang="en-US" dirty="0">
                <a:latin typeface="+mn-lt"/>
              </a:rPr>
              <a:t>：</a:t>
            </a:r>
            <a:r>
              <a:rPr lang="en-US" altLang="zh-CN" dirty="0">
                <a:latin typeface="+mn-lt"/>
              </a:rPr>
              <a:t>TM</a:t>
            </a:r>
            <a:r>
              <a:rPr lang="zh-CN" altLang="en-US" dirty="0">
                <a:latin typeface="+mn-lt"/>
              </a:rPr>
              <a:t>翻译记忆插件</a:t>
            </a:r>
            <a:endParaRPr lang="en-US" dirty="0">
              <a:latin typeface="+mn-lt"/>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pPr/>
              <a:t>20</a:t>
            </a:fld>
            <a:endParaRPr lang="en-US" dirty="0"/>
          </a:p>
        </p:txBody>
      </p:sp>
      <p:pic>
        <p:nvPicPr>
          <p:cNvPr id="5" name="图片 4">
            <a:extLst>
              <a:ext uri="{FF2B5EF4-FFF2-40B4-BE49-F238E27FC236}">
                <a16:creationId xmlns:a16="http://schemas.microsoft.com/office/drawing/2014/main" id="{8FAE4F82-DC99-4217-8C1E-26B8DEF00BD3}"/>
              </a:ext>
            </a:extLst>
          </p:cNvPr>
          <p:cNvPicPr>
            <a:picLocks noChangeAspect="1"/>
          </p:cNvPicPr>
          <p:nvPr/>
        </p:nvPicPr>
        <p:blipFill>
          <a:blip r:embed="rId3"/>
          <a:stretch>
            <a:fillRect/>
          </a:stretch>
        </p:blipFill>
        <p:spPr>
          <a:xfrm>
            <a:off x="3106617" y="1488019"/>
            <a:ext cx="7944258" cy="5099312"/>
          </a:xfrm>
          <a:prstGeom prst="rect">
            <a:avLst/>
          </a:prstGeom>
        </p:spPr>
      </p:pic>
    </p:spTree>
    <p:extLst>
      <p:ext uri="{BB962C8B-B14F-4D97-AF65-F5344CB8AC3E}">
        <p14:creationId xmlns:p14="http://schemas.microsoft.com/office/powerpoint/2010/main" val="1789490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a:xfrm>
            <a:off x="363416" y="769176"/>
            <a:ext cx="11465168" cy="514502"/>
          </a:xfrm>
        </p:spPr>
        <p:txBody>
          <a:bodyPr/>
          <a:lstStyle/>
          <a:p>
            <a:r>
              <a:rPr lang="en-US" dirty="0" err="1">
                <a:latin typeface="+mn-lt"/>
              </a:rPr>
              <a:t>M</a:t>
            </a:r>
            <a:r>
              <a:rPr lang="en-US" cap="none" dirty="0" err="1">
                <a:latin typeface="+mn-lt"/>
              </a:rPr>
              <a:t>emo</a:t>
            </a:r>
            <a:r>
              <a:rPr lang="en-US" dirty="0" err="1">
                <a:latin typeface="+mn-lt"/>
              </a:rPr>
              <a:t>Q</a:t>
            </a:r>
            <a:r>
              <a:rPr lang="zh-CN" altLang="en-US" dirty="0">
                <a:latin typeface="+mn-lt"/>
              </a:rPr>
              <a:t>：术语插件</a:t>
            </a:r>
            <a:endParaRPr lang="en-US" dirty="0">
              <a:latin typeface="+mn-lt"/>
            </a:endParaRPr>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pPr/>
              <a:t>21</a:t>
            </a:fld>
            <a:endParaRPr lang="en-US" dirty="0"/>
          </a:p>
        </p:txBody>
      </p:sp>
      <p:pic>
        <p:nvPicPr>
          <p:cNvPr id="4" name="图片 3">
            <a:extLst>
              <a:ext uri="{FF2B5EF4-FFF2-40B4-BE49-F238E27FC236}">
                <a16:creationId xmlns:a16="http://schemas.microsoft.com/office/drawing/2014/main" id="{413F2C68-F94F-456C-9A02-B022BFCD4CDC}"/>
              </a:ext>
            </a:extLst>
          </p:cNvPr>
          <p:cNvPicPr>
            <a:picLocks noChangeAspect="1"/>
          </p:cNvPicPr>
          <p:nvPr/>
        </p:nvPicPr>
        <p:blipFill>
          <a:blip r:embed="rId3"/>
          <a:stretch>
            <a:fillRect/>
          </a:stretch>
        </p:blipFill>
        <p:spPr>
          <a:xfrm>
            <a:off x="2125731" y="1556378"/>
            <a:ext cx="7741825" cy="4629982"/>
          </a:xfrm>
          <a:prstGeom prst="rect">
            <a:avLst/>
          </a:prstGeom>
        </p:spPr>
      </p:pic>
    </p:spTree>
    <p:extLst>
      <p:ext uri="{BB962C8B-B14F-4D97-AF65-F5344CB8AC3E}">
        <p14:creationId xmlns:p14="http://schemas.microsoft.com/office/powerpoint/2010/main" val="2281052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a:t>
            </a:r>
            <a:r>
              <a:rPr lang="en-US" altLang="zh-CN" cap="none" dirty="0" err="1"/>
              <a:t>emo</a:t>
            </a:r>
            <a:r>
              <a:rPr lang="en-US" altLang="zh-CN" dirty="0" err="1"/>
              <a:t>Q</a:t>
            </a:r>
            <a:r>
              <a:rPr lang="zh-CN" altLang="en-US" dirty="0"/>
              <a:t>：翻译结果页面</a:t>
            </a:r>
          </a:p>
        </p:txBody>
      </p:sp>
      <p:pic>
        <p:nvPicPr>
          <p:cNvPr id="2050" name="Picture 2" descr="Humi_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010" y="1661630"/>
            <a:ext cx="9063990" cy="460965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30213" y="2535294"/>
            <a:ext cx="3198203" cy="2554545"/>
          </a:xfrm>
          <a:prstGeom prst="rect">
            <a:avLst/>
          </a:prstGeom>
        </p:spPr>
        <p:txBody>
          <a:bodyPr wrap="square">
            <a:spAutoFit/>
          </a:bodyPr>
          <a:lstStyle/>
          <a:p>
            <a:r>
              <a:rPr lang="zh-CN" altLang="en-US" sz="2000" dirty="0"/>
              <a:t>其实翻译结果页面，有些显示太多，给译员反倒会带来一些困扰。</a:t>
            </a:r>
            <a:endParaRPr lang="en-US" altLang="zh-CN" sz="2000" dirty="0"/>
          </a:p>
          <a:p>
            <a:endParaRPr lang="zh-CN" altLang="en-US" sz="2000" dirty="0"/>
          </a:p>
          <a:p>
            <a:r>
              <a:rPr lang="zh-CN" altLang="en-US" sz="2000" dirty="0"/>
              <a:t>第</a:t>
            </a:r>
            <a:r>
              <a:rPr lang="en-US" altLang="zh-CN" sz="2000" dirty="0"/>
              <a:t>1</a:t>
            </a:r>
            <a:r>
              <a:rPr lang="zh-CN" altLang="en-US" sz="2000" dirty="0"/>
              <a:t>项：翻译记忆库的匹配</a:t>
            </a:r>
          </a:p>
          <a:p>
            <a:r>
              <a:rPr lang="zh-CN" altLang="en-US" sz="2000" dirty="0"/>
              <a:t>第</a:t>
            </a:r>
            <a:r>
              <a:rPr lang="en-US" altLang="zh-CN" sz="2000" dirty="0"/>
              <a:t>2</a:t>
            </a:r>
            <a:r>
              <a:rPr lang="zh-CN" altLang="en-US" sz="2000" dirty="0"/>
              <a:t>项：术语库的匹配</a:t>
            </a:r>
          </a:p>
          <a:p>
            <a:r>
              <a:rPr lang="zh-CN" altLang="en-US" sz="2000" dirty="0"/>
              <a:t>第</a:t>
            </a:r>
            <a:r>
              <a:rPr lang="en-US" altLang="zh-CN" sz="2000" dirty="0"/>
              <a:t>3</a:t>
            </a:r>
            <a:r>
              <a:rPr lang="zh-CN" altLang="en-US" sz="2000" dirty="0"/>
              <a:t>项：提取的术语</a:t>
            </a:r>
          </a:p>
          <a:p>
            <a:r>
              <a:rPr lang="zh-CN" altLang="en-US" sz="2000" dirty="0"/>
              <a:t>第</a:t>
            </a:r>
            <a:r>
              <a:rPr lang="en-US" altLang="zh-CN" sz="2000" dirty="0"/>
              <a:t>4</a:t>
            </a:r>
            <a:r>
              <a:rPr lang="zh-CN" altLang="en-US" sz="2000" dirty="0"/>
              <a:t>项：片段组合</a:t>
            </a:r>
          </a:p>
        </p:txBody>
      </p:sp>
    </p:spTree>
    <p:extLst>
      <p:ext uri="{BB962C8B-B14F-4D97-AF65-F5344CB8AC3E}">
        <p14:creationId xmlns:p14="http://schemas.microsoft.com/office/powerpoint/2010/main" val="2678159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1ABFF-A5A2-4FC6-9DA8-0888118A547C}"/>
              </a:ext>
            </a:extLst>
          </p:cNvPr>
          <p:cNvSpPr>
            <a:spLocks noGrp="1"/>
          </p:cNvSpPr>
          <p:nvPr>
            <p:ph type="title"/>
          </p:nvPr>
        </p:nvSpPr>
        <p:spPr/>
        <p:txBody>
          <a:bodyPr/>
          <a:lstStyle/>
          <a:p>
            <a:r>
              <a:rPr lang="en-US" dirty="0" err="1"/>
              <a:t>M</a:t>
            </a:r>
            <a:r>
              <a:rPr lang="en-US" cap="none" dirty="0" err="1"/>
              <a:t>emo</a:t>
            </a:r>
            <a:r>
              <a:rPr lang="en-US" dirty="0" err="1"/>
              <a:t>Q</a:t>
            </a:r>
            <a:r>
              <a:rPr lang="zh-CN" altLang="en-US" dirty="0"/>
              <a:t>： 语言质量评估</a:t>
            </a:r>
            <a:endParaRPr lang="en-US" dirty="0"/>
          </a:p>
        </p:txBody>
      </p:sp>
      <p:sp>
        <p:nvSpPr>
          <p:cNvPr id="3" name="灯片编号占位符 2">
            <a:extLst>
              <a:ext uri="{FF2B5EF4-FFF2-40B4-BE49-F238E27FC236}">
                <a16:creationId xmlns:a16="http://schemas.microsoft.com/office/drawing/2014/main" id="{E222412E-EB69-4E8D-A609-DDBAA01F918F}"/>
              </a:ext>
            </a:extLst>
          </p:cNvPr>
          <p:cNvSpPr>
            <a:spLocks noGrp="1"/>
          </p:cNvSpPr>
          <p:nvPr>
            <p:ph type="sldNum" sz="quarter" idx="12"/>
          </p:nvPr>
        </p:nvSpPr>
        <p:spPr/>
        <p:txBody>
          <a:bodyPr/>
          <a:lstStyle/>
          <a:p>
            <a:fld id="{48BB047D-A6CD-43AB-96F0-683C726B586B}" type="slidenum">
              <a:rPr lang="en-US" noProof="0" smtClean="0"/>
              <a:pPr/>
              <a:t>23</a:t>
            </a:fld>
            <a:endParaRPr lang="en-US" noProof="0" dirty="0"/>
          </a:p>
        </p:txBody>
      </p:sp>
      <p:pic>
        <p:nvPicPr>
          <p:cNvPr id="5" name="图片 4">
            <a:extLst>
              <a:ext uri="{FF2B5EF4-FFF2-40B4-BE49-F238E27FC236}">
                <a16:creationId xmlns:a16="http://schemas.microsoft.com/office/drawing/2014/main" id="{B0DFAA46-9DE0-407B-8B48-CCE9DBE41173}"/>
              </a:ext>
            </a:extLst>
          </p:cNvPr>
          <p:cNvPicPr>
            <a:picLocks noChangeAspect="1"/>
          </p:cNvPicPr>
          <p:nvPr/>
        </p:nvPicPr>
        <p:blipFill rotWithShape="1">
          <a:blip r:embed="rId2"/>
          <a:srcRect l="1027" r="15993"/>
          <a:stretch/>
        </p:blipFill>
        <p:spPr>
          <a:xfrm>
            <a:off x="4068277" y="1422146"/>
            <a:ext cx="8123723" cy="5290446"/>
          </a:xfrm>
          <a:prstGeom prst="rect">
            <a:avLst/>
          </a:prstGeom>
        </p:spPr>
      </p:pic>
      <p:sp>
        <p:nvSpPr>
          <p:cNvPr id="6" name="矩形 5">
            <a:extLst>
              <a:ext uri="{FF2B5EF4-FFF2-40B4-BE49-F238E27FC236}">
                <a16:creationId xmlns:a16="http://schemas.microsoft.com/office/drawing/2014/main" id="{07AF4D10-0186-4CCE-AE6F-500A6C3B6FAB}"/>
              </a:ext>
            </a:extLst>
          </p:cNvPr>
          <p:cNvSpPr/>
          <p:nvPr/>
        </p:nvSpPr>
        <p:spPr>
          <a:xfrm>
            <a:off x="363416" y="1750335"/>
            <a:ext cx="3198796" cy="335732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400" dirty="0">
                <a:solidFill>
                  <a:srgbClr val="333333"/>
                </a:solidFill>
                <a:ea typeface="微软雅黑" panose="020B0503020204020204" pitchFamily="34" charset="-122"/>
              </a:rPr>
              <a:t>自带 </a:t>
            </a:r>
            <a:r>
              <a:rPr lang="en-US" altLang="zh-CN" sz="2400" dirty="0">
                <a:solidFill>
                  <a:srgbClr val="333333"/>
                </a:solidFill>
                <a:ea typeface="微软雅黑" panose="020B0503020204020204" pitchFamily="34" charset="-122"/>
              </a:rPr>
              <a:t>LISA</a:t>
            </a:r>
            <a:r>
              <a:rPr lang="zh-CN" altLang="en-US" sz="2400" dirty="0">
                <a:solidFill>
                  <a:srgbClr val="333333"/>
                </a:solidFill>
                <a:ea typeface="微软雅黑" panose="020B0503020204020204" pitchFamily="34" charset="-122"/>
              </a:rPr>
              <a:t>、</a:t>
            </a:r>
            <a:r>
              <a:rPr lang="en-US" altLang="zh-CN" sz="2400" dirty="0">
                <a:solidFill>
                  <a:srgbClr val="333333"/>
                </a:solidFill>
                <a:ea typeface="微软雅黑" panose="020B0503020204020204" pitchFamily="34" charset="-122"/>
              </a:rPr>
              <a:t>TAUS</a:t>
            </a:r>
            <a:r>
              <a:rPr lang="zh-CN" altLang="en-US" sz="2400" dirty="0">
                <a:solidFill>
                  <a:srgbClr val="333333"/>
                </a:solidFill>
                <a:ea typeface="微软雅黑" panose="020B0503020204020204" pitchFamily="34" charset="-122"/>
              </a:rPr>
              <a:t>，以及 </a:t>
            </a:r>
            <a:r>
              <a:rPr lang="en-US" altLang="zh-CN" sz="2400" dirty="0" err="1">
                <a:solidFill>
                  <a:srgbClr val="333333"/>
                </a:solidFill>
                <a:ea typeface="微软雅黑" panose="020B0503020204020204" pitchFamily="34" charset="-122"/>
              </a:rPr>
              <a:t>MemoQ</a:t>
            </a:r>
            <a:r>
              <a:rPr lang="en-US" altLang="zh-CN" sz="2400" dirty="0">
                <a:solidFill>
                  <a:srgbClr val="333333"/>
                </a:solidFill>
                <a:ea typeface="微软雅黑" panose="020B0503020204020204" pitchFamily="34" charset="-122"/>
              </a:rPr>
              <a:t> </a:t>
            </a:r>
            <a:r>
              <a:rPr lang="zh-CN" altLang="en-US" sz="2400" dirty="0">
                <a:solidFill>
                  <a:srgbClr val="333333"/>
                </a:solidFill>
                <a:ea typeface="微软雅黑" panose="020B0503020204020204" pitchFamily="34" charset="-122"/>
              </a:rPr>
              <a:t>自己的翻译质量评估框架</a:t>
            </a:r>
            <a:endParaRPr lang="en-US" altLang="zh-CN" sz="2400" dirty="0">
              <a:solidFill>
                <a:srgbClr val="333333"/>
              </a:solidFill>
              <a:ea typeface="微软雅黑" panose="020B0503020204020204" pitchFamily="34" charset="-122"/>
            </a:endParaRPr>
          </a:p>
          <a:p>
            <a:pPr marL="285750" indent="-285750">
              <a:lnSpc>
                <a:spcPct val="150000"/>
              </a:lnSpc>
              <a:buFont typeface="Arial" panose="020B0604020202020204" pitchFamily="34" charset="0"/>
              <a:buChar char="•"/>
            </a:pPr>
            <a:r>
              <a:rPr lang="zh-CN" altLang="en-US" sz="2400" dirty="0">
                <a:solidFill>
                  <a:srgbClr val="333333"/>
                </a:solidFill>
                <a:ea typeface="微软雅黑" panose="020B0503020204020204" pitchFamily="34" charset="-122"/>
              </a:rPr>
              <a:t>自定义或直接导入客户提供的翻译质量评估标准</a:t>
            </a:r>
            <a:endParaRPr lang="en-US" sz="2400" dirty="0"/>
          </a:p>
        </p:txBody>
      </p:sp>
    </p:spTree>
    <p:extLst>
      <p:ext uri="{BB962C8B-B14F-4D97-AF65-F5344CB8AC3E}">
        <p14:creationId xmlns:p14="http://schemas.microsoft.com/office/powerpoint/2010/main" val="4216191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dirty="0" err="1"/>
              <a:t>M</a:t>
            </a:r>
            <a:r>
              <a:rPr lang="en-US" cap="none" dirty="0" err="1"/>
              <a:t>emo</a:t>
            </a:r>
            <a:r>
              <a:rPr lang="en-US" dirty="0" err="1"/>
              <a:t>Q</a:t>
            </a:r>
            <a:r>
              <a:rPr lang="zh-CN" altLang="en-US" dirty="0"/>
              <a:t>：配置网络搜索功能</a:t>
            </a:r>
            <a:endParaRPr lang="en-US" dirty="0"/>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pPr/>
              <a:t>24</a:t>
            </a:fld>
            <a:endParaRPr lang="en-US" dirty="0"/>
          </a:p>
        </p:txBody>
      </p:sp>
      <p:sp>
        <p:nvSpPr>
          <p:cNvPr id="4" name="矩形 3"/>
          <p:cNvSpPr/>
          <p:nvPr/>
        </p:nvSpPr>
        <p:spPr>
          <a:xfrm>
            <a:off x="73510" y="1741038"/>
            <a:ext cx="5827059" cy="646331"/>
          </a:xfrm>
          <a:prstGeom prst="rect">
            <a:avLst/>
          </a:prstGeom>
        </p:spPr>
        <p:txBody>
          <a:bodyPr wrap="square">
            <a:spAutoFit/>
          </a:bodyPr>
          <a:lstStyle/>
          <a:p>
            <a:r>
              <a:rPr lang="zh-CN" altLang="en-US" dirty="0"/>
              <a:t>网络搜索是</a:t>
            </a:r>
            <a:r>
              <a:rPr lang="en-US" altLang="zh-CN" dirty="0" err="1"/>
              <a:t>MemoQ</a:t>
            </a:r>
            <a:r>
              <a:rPr lang="zh-CN" altLang="en-US" dirty="0"/>
              <a:t>的特色功能，可以在“迷你浏览器”中同时搜索多个网页，非常方便。</a:t>
            </a:r>
          </a:p>
        </p:txBody>
      </p:sp>
      <p:pic>
        <p:nvPicPr>
          <p:cNvPr id="1026" name="Picture 2" descr="Humi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0329" y="2153641"/>
            <a:ext cx="8133915" cy="47043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3510" y="2883973"/>
            <a:ext cx="4003638" cy="2862322"/>
          </a:xfrm>
          <a:prstGeom prst="rect">
            <a:avLst/>
          </a:prstGeom>
        </p:spPr>
        <p:txBody>
          <a:bodyPr wrap="square">
            <a:spAutoFit/>
          </a:bodyPr>
          <a:lstStyle/>
          <a:p>
            <a:r>
              <a:rPr lang="zh-CN" altLang="en-US" dirty="0"/>
              <a:t>比如在翻译的时候出现了新的不理解的概念，结合</a:t>
            </a:r>
            <a:r>
              <a:rPr lang="en-US" altLang="zh-CN" dirty="0" err="1"/>
              <a:t>MemoQ</a:t>
            </a:r>
            <a:r>
              <a:rPr lang="zh-CN" altLang="en-US" dirty="0"/>
              <a:t>之前配置的网络搜索，可以直接查找。</a:t>
            </a:r>
            <a:endParaRPr lang="en-US" altLang="zh-CN" dirty="0"/>
          </a:p>
          <a:p>
            <a:endParaRPr lang="zh-CN" altLang="en-US" dirty="0"/>
          </a:p>
          <a:p>
            <a:r>
              <a:rPr lang="zh-CN" altLang="en-US" dirty="0"/>
              <a:t>选中要查询的内容</a:t>
            </a:r>
            <a:r>
              <a:rPr lang="en-US" altLang="zh-CN" dirty="0"/>
              <a:t>&gt; </a:t>
            </a:r>
            <a:r>
              <a:rPr lang="zh-CN" altLang="en-US" dirty="0"/>
              <a:t>右键</a:t>
            </a:r>
            <a:r>
              <a:rPr lang="en-US" altLang="zh-CN" dirty="0"/>
              <a:t>&gt;</a:t>
            </a:r>
            <a:r>
              <a:rPr lang="en-US" altLang="zh-CN" dirty="0" err="1"/>
              <a:t>MemoQ</a:t>
            </a:r>
            <a:r>
              <a:rPr lang="zh-CN" altLang="en-US" dirty="0"/>
              <a:t>网络查找</a:t>
            </a:r>
            <a:endParaRPr lang="en-US" altLang="zh-CN" dirty="0"/>
          </a:p>
          <a:p>
            <a:endParaRPr lang="zh-CN" altLang="en-US" dirty="0"/>
          </a:p>
          <a:p>
            <a:r>
              <a:rPr lang="zh-CN" altLang="en-US" dirty="0"/>
              <a:t>就可以直接在</a:t>
            </a:r>
            <a:r>
              <a:rPr lang="en-US" altLang="zh-CN" dirty="0" err="1"/>
              <a:t>MemoQ</a:t>
            </a:r>
            <a:r>
              <a:rPr lang="zh-CN" altLang="en-US" dirty="0"/>
              <a:t>中直接到浏览器查询，</a:t>
            </a:r>
            <a:r>
              <a:rPr lang="zh-CN" altLang="en-US" b="1" dirty="0"/>
              <a:t>但是经过测试，访问速度让人堪忧。</a:t>
            </a:r>
          </a:p>
        </p:txBody>
      </p:sp>
    </p:spTree>
    <p:extLst>
      <p:ext uri="{BB962C8B-B14F-4D97-AF65-F5344CB8AC3E}">
        <p14:creationId xmlns:p14="http://schemas.microsoft.com/office/powerpoint/2010/main" val="248042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用户体验：</a:t>
            </a:r>
            <a:r>
              <a:rPr lang="en-US" altLang="zh-CN" dirty="0" err="1"/>
              <a:t>M</a:t>
            </a:r>
            <a:r>
              <a:rPr lang="en-US" altLang="zh-CN" cap="none" dirty="0" err="1"/>
              <a:t>emo</a:t>
            </a:r>
            <a:r>
              <a:rPr lang="en-US" altLang="zh-CN" dirty="0" err="1"/>
              <a:t>Q</a:t>
            </a:r>
            <a:endParaRPr lang="zh-CN" altLang="en-US" dirty="0"/>
          </a:p>
        </p:txBody>
      </p:sp>
      <p:sp>
        <p:nvSpPr>
          <p:cNvPr id="3" name="灯片编号占位符 2"/>
          <p:cNvSpPr>
            <a:spLocks noGrp="1"/>
          </p:cNvSpPr>
          <p:nvPr>
            <p:ph type="sldNum" sz="quarter" idx="12"/>
          </p:nvPr>
        </p:nvSpPr>
        <p:spPr/>
        <p:txBody>
          <a:bodyPr/>
          <a:lstStyle/>
          <a:p>
            <a:fld id="{48BB047D-A6CD-43AB-96F0-683C726B586B}" type="slidenum">
              <a:rPr lang="en-US" noProof="0" smtClean="0"/>
              <a:pPr/>
              <a:t>25</a:t>
            </a:fld>
            <a:endParaRPr lang="en-US" noProof="0" dirty="0"/>
          </a:p>
        </p:txBody>
      </p:sp>
      <p:sp>
        <p:nvSpPr>
          <p:cNvPr id="4" name="TextBox 3"/>
          <p:cNvSpPr txBox="1"/>
          <p:nvPr/>
        </p:nvSpPr>
        <p:spPr>
          <a:xfrm>
            <a:off x="579748" y="2719899"/>
            <a:ext cx="2678654" cy="369332"/>
          </a:xfrm>
          <a:prstGeom prst="rect">
            <a:avLst/>
          </a:prstGeom>
          <a:noFill/>
        </p:spPr>
        <p:txBody>
          <a:bodyPr wrap="square" rtlCol="0">
            <a:spAutoFit/>
          </a:bodyPr>
          <a:lstStyle/>
          <a:p>
            <a:r>
              <a:rPr lang="zh-CN" altLang="en-US" dirty="0"/>
              <a:t>播放静心禅乐</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463" y="1635163"/>
            <a:ext cx="8641461" cy="508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162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总体使用感受对比</a:t>
            </a:r>
          </a:p>
        </p:txBody>
      </p:sp>
      <p:sp>
        <p:nvSpPr>
          <p:cNvPr id="3" name="灯片编号占位符 2"/>
          <p:cNvSpPr>
            <a:spLocks noGrp="1"/>
          </p:cNvSpPr>
          <p:nvPr>
            <p:ph type="sldNum" sz="quarter" idx="12"/>
          </p:nvPr>
        </p:nvSpPr>
        <p:spPr/>
        <p:txBody>
          <a:bodyPr/>
          <a:lstStyle/>
          <a:p>
            <a:fld id="{48BB047D-A6CD-43AB-96F0-683C726B586B}" type="slidenum">
              <a:rPr lang="en-US" noProof="0" smtClean="0"/>
              <a:pPr/>
              <a:t>26</a:t>
            </a:fld>
            <a:endParaRPr lang="en-US" noProof="0" dirty="0"/>
          </a:p>
        </p:txBody>
      </p:sp>
      <p:graphicFrame>
        <p:nvGraphicFramePr>
          <p:cNvPr id="4" name="表格 3"/>
          <p:cNvGraphicFramePr>
            <a:graphicFrameLocks noGrp="1"/>
          </p:cNvGraphicFramePr>
          <p:nvPr>
            <p:extLst>
              <p:ext uri="{D42A27DB-BD31-4B8C-83A1-F6EECF244321}">
                <p14:modId xmlns:p14="http://schemas.microsoft.com/office/powerpoint/2010/main" val="2594101909"/>
              </p:ext>
            </p:extLst>
          </p:nvPr>
        </p:nvGraphicFramePr>
        <p:xfrm>
          <a:off x="863626" y="1976908"/>
          <a:ext cx="10791926" cy="4379087"/>
        </p:xfrm>
        <a:graphic>
          <a:graphicData uri="http://schemas.openxmlformats.org/drawingml/2006/table">
            <a:tbl>
              <a:tblPr firstRow="1" bandRow="1">
                <a:tableStyleId>{5C22544A-7EE6-4342-B048-85BDC9FD1C3A}</a:tableStyleId>
              </a:tblPr>
              <a:tblGrid>
                <a:gridCol w="1733270">
                  <a:extLst>
                    <a:ext uri="{9D8B030D-6E8A-4147-A177-3AD203B41FA5}">
                      <a16:colId xmlns:a16="http://schemas.microsoft.com/office/drawing/2014/main" val="20000"/>
                    </a:ext>
                  </a:extLst>
                </a:gridCol>
                <a:gridCol w="4852019">
                  <a:extLst>
                    <a:ext uri="{9D8B030D-6E8A-4147-A177-3AD203B41FA5}">
                      <a16:colId xmlns:a16="http://schemas.microsoft.com/office/drawing/2014/main" val="20001"/>
                    </a:ext>
                  </a:extLst>
                </a:gridCol>
                <a:gridCol w="4206637">
                  <a:extLst>
                    <a:ext uri="{9D8B030D-6E8A-4147-A177-3AD203B41FA5}">
                      <a16:colId xmlns:a16="http://schemas.microsoft.com/office/drawing/2014/main" val="20002"/>
                    </a:ext>
                  </a:extLst>
                </a:gridCol>
              </a:tblGrid>
              <a:tr h="415817">
                <a:tc>
                  <a:txBody>
                    <a:bodyPr/>
                    <a:lstStyle/>
                    <a:p>
                      <a:pPr algn="l">
                        <a:lnSpc>
                          <a:spcPct val="120000"/>
                        </a:lnSpc>
                      </a:pPr>
                      <a:r>
                        <a:rPr lang="zh-CN" altLang="en-US" sz="2000" dirty="0"/>
                        <a:t>软件</a:t>
                      </a:r>
                    </a:p>
                  </a:txBody>
                  <a:tcPr/>
                </a:tc>
                <a:tc>
                  <a:txBody>
                    <a:bodyPr/>
                    <a:lstStyle/>
                    <a:p>
                      <a:pPr algn="l">
                        <a:lnSpc>
                          <a:spcPct val="120000"/>
                        </a:lnSpc>
                      </a:pPr>
                      <a:r>
                        <a:rPr lang="zh-CN" altLang="en-US" sz="2000" dirty="0"/>
                        <a:t>优点</a:t>
                      </a:r>
                    </a:p>
                  </a:txBody>
                  <a:tcPr/>
                </a:tc>
                <a:tc>
                  <a:txBody>
                    <a:bodyPr/>
                    <a:lstStyle/>
                    <a:p>
                      <a:pPr algn="l">
                        <a:lnSpc>
                          <a:spcPct val="120000"/>
                        </a:lnSpc>
                      </a:pPr>
                      <a:r>
                        <a:rPr lang="zh-CN" altLang="en-US" sz="2000" dirty="0"/>
                        <a:t>缺点</a:t>
                      </a:r>
                    </a:p>
                  </a:txBody>
                  <a:tcPr/>
                </a:tc>
                <a:extLst>
                  <a:ext uri="{0D108BD9-81ED-4DB2-BD59-A6C34878D82A}">
                    <a16:rowId xmlns:a16="http://schemas.microsoft.com/office/drawing/2014/main" val="10000"/>
                  </a:ext>
                </a:extLst>
              </a:tr>
              <a:tr h="1277067">
                <a:tc>
                  <a:txBody>
                    <a:bodyPr/>
                    <a:lstStyle/>
                    <a:p>
                      <a:pPr algn="l">
                        <a:lnSpc>
                          <a:spcPct val="120000"/>
                        </a:lnSpc>
                      </a:pPr>
                      <a:r>
                        <a:rPr lang="en-US" altLang="zh-CN" sz="2400" b="1" dirty="0"/>
                        <a:t>D</a:t>
                      </a:r>
                      <a:r>
                        <a:rPr lang="en-US" altLang="zh-CN" sz="2400" b="1" cap="none" dirty="0"/>
                        <a:t>éjà </a:t>
                      </a:r>
                      <a:r>
                        <a:rPr lang="en-US" altLang="zh-CN" sz="2400" b="1" dirty="0"/>
                        <a:t>V</a:t>
                      </a:r>
                      <a:r>
                        <a:rPr lang="en-US" altLang="zh-CN" sz="2400" b="1" cap="none" dirty="0"/>
                        <a:t>u</a:t>
                      </a:r>
                      <a:endParaRPr lang="zh-CN" altLang="en-US" sz="2400" b="1" dirty="0"/>
                    </a:p>
                  </a:txBody>
                  <a:tcPr anchor="ctr"/>
                </a:tc>
                <a:tc>
                  <a:txBody>
                    <a:bodyPr/>
                    <a:lstStyle/>
                    <a:p>
                      <a:pPr marL="285750" indent="-285750" algn="l">
                        <a:lnSpc>
                          <a:spcPct val="120000"/>
                        </a:lnSpc>
                        <a:buFont typeface="Arial" panose="020B0604020202020204" pitchFamily="34" charset="0"/>
                        <a:buChar char="•"/>
                      </a:pPr>
                      <a:r>
                        <a:rPr lang="zh-CN" altLang="en-US" dirty="0"/>
                        <a:t>用户界面友好，与</a:t>
                      </a:r>
                      <a:r>
                        <a:rPr lang="en-US" altLang="zh-CN" dirty="0"/>
                        <a:t>word </a:t>
                      </a:r>
                      <a:r>
                        <a:rPr lang="zh-CN" altLang="en-US" dirty="0"/>
                        <a:t>相似度高</a:t>
                      </a:r>
                      <a:endParaRPr lang="en-US" altLang="zh-CN" dirty="0"/>
                    </a:p>
                    <a:p>
                      <a:pPr marL="285750" indent="-285750" algn="l">
                        <a:lnSpc>
                          <a:spcPct val="120000"/>
                        </a:lnSpc>
                        <a:buFont typeface="Arial" panose="020B0604020202020204" pitchFamily="34" charset="0"/>
                        <a:buChar char="•"/>
                      </a:pPr>
                      <a:r>
                        <a:rPr lang="zh-CN" altLang="en-US" dirty="0"/>
                        <a:t>兼容性强，支持</a:t>
                      </a:r>
                      <a:r>
                        <a:rPr lang="en-US" altLang="zh-CN" dirty="0"/>
                        <a:t>40</a:t>
                      </a:r>
                      <a:r>
                        <a:rPr lang="zh-CN" altLang="en-US" dirty="0"/>
                        <a:t>多种格式的文件导出</a:t>
                      </a:r>
                      <a:endParaRPr lang="en-US" altLang="zh-CN" dirty="0"/>
                    </a:p>
                    <a:p>
                      <a:pPr marL="285750" indent="-285750" algn="l">
                        <a:lnSpc>
                          <a:spcPct val="120000"/>
                        </a:lnSpc>
                        <a:buFont typeface="Arial" panose="020B0604020202020204" pitchFamily="34" charset="0"/>
                        <a:buChar char="•"/>
                      </a:pPr>
                      <a:r>
                        <a:rPr lang="zh-CN" altLang="en-US" dirty="0"/>
                        <a:t>共享双向翻译记忆库</a:t>
                      </a:r>
                      <a:endParaRPr lang="en-US" altLang="zh-CN" dirty="0"/>
                    </a:p>
                    <a:p>
                      <a:pPr marL="285750" indent="-285750" algn="l">
                        <a:lnSpc>
                          <a:spcPct val="120000"/>
                        </a:lnSpc>
                        <a:buFont typeface="Arial" panose="020B0604020202020204" pitchFamily="34" charset="0"/>
                        <a:buChar char="•"/>
                      </a:pPr>
                      <a:r>
                        <a:rPr lang="zh-CN" altLang="en-US" dirty="0"/>
                        <a:t>价格实惠</a:t>
                      </a:r>
                      <a:endParaRPr lang="en-US" altLang="zh-CN" dirty="0"/>
                    </a:p>
                  </a:txBody>
                  <a:tcPr/>
                </a:tc>
                <a:tc>
                  <a:txBody>
                    <a:bodyPr/>
                    <a:lstStyle/>
                    <a:p>
                      <a:pPr marL="285750" indent="-285750" algn="l">
                        <a:lnSpc>
                          <a:spcPct val="120000"/>
                        </a:lnSpc>
                        <a:buFont typeface="Arial" panose="020B0604020202020204" pitchFamily="34" charset="0"/>
                        <a:buChar char="•"/>
                      </a:pPr>
                      <a:r>
                        <a:rPr lang="zh-CN" altLang="en-US" dirty="0"/>
                        <a:t>运行速度相对较慢</a:t>
                      </a:r>
                      <a:endParaRPr lang="en-US" altLang="zh-CN" dirty="0"/>
                    </a:p>
                    <a:p>
                      <a:pPr marL="285750" indent="-285750" algn="l">
                        <a:lnSpc>
                          <a:spcPct val="120000"/>
                        </a:lnSpc>
                        <a:buFont typeface="Arial" panose="020B0604020202020204" pitchFamily="34" charset="0"/>
                        <a:buChar char="•"/>
                      </a:pPr>
                      <a:r>
                        <a:rPr lang="zh-CN" altLang="en-US" dirty="0"/>
                        <a:t>翻译项目管理较弱</a:t>
                      </a:r>
                      <a:endParaRPr lang="en-US" altLang="zh-CN" dirty="0"/>
                    </a:p>
                    <a:p>
                      <a:pPr marL="285750" indent="-285750" algn="l">
                        <a:lnSpc>
                          <a:spcPct val="120000"/>
                        </a:lnSpc>
                        <a:buFont typeface="Arial" panose="020B0604020202020204" pitchFamily="34" charset="0"/>
                        <a:buChar char="•"/>
                      </a:pPr>
                      <a:r>
                        <a:rPr lang="zh-CN" altLang="en-US" dirty="0"/>
                        <a:t>译文不支持自动加粗、斜体、下划线</a:t>
                      </a:r>
                      <a:endParaRPr lang="en-US" altLang="zh-CN" dirty="0"/>
                    </a:p>
                    <a:p>
                      <a:pPr marL="285750" indent="-285750" algn="l">
                        <a:lnSpc>
                          <a:spcPct val="120000"/>
                        </a:lnSpc>
                        <a:buFont typeface="Arial" panose="020B0604020202020204" pitchFamily="34" charset="0"/>
                        <a:buChar char="•"/>
                      </a:pPr>
                      <a:r>
                        <a:rPr lang="zh-CN" altLang="en-US" dirty="0"/>
                        <a:t>无插件</a:t>
                      </a:r>
                    </a:p>
                  </a:txBody>
                  <a:tcPr/>
                </a:tc>
                <a:extLst>
                  <a:ext uri="{0D108BD9-81ED-4DB2-BD59-A6C34878D82A}">
                    <a16:rowId xmlns:a16="http://schemas.microsoft.com/office/drawing/2014/main" val="10001"/>
                  </a:ext>
                </a:extLst>
              </a:tr>
              <a:tr h="1506982">
                <a:tc>
                  <a:txBody>
                    <a:bodyPr/>
                    <a:lstStyle/>
                    <a:p>
                      <a:pPr algn="l">
                        <a:lnSpc>
                          <a:spcPct val="120000"/>
                        </a:lnSpc>
                      </a:pPr>
                      <a:r>
                        <a:rPr lang="en-US" altLang="zh-CN" sz="2400" b="1" dirty="0"/>
                        <a:t>SDL </a:t>
                      </a:r>
                      <a:r>
                        <a:rPr lang="en-US" altLang="zh-CN" sz="2400" b="1" dirty="0" err="1"/>
                        <a:t>Trados</a:t>
                      </a:r>
                      <a:endParaRPr lang="zh-CN" altLang="en-US" sz="2400" b="1" dirty="0"/>
                    </a:p>
                  </a:txBody>
                  <a:tcPr anchor="ctr"/>
                </a:tc>
                <a:tc>
                  <a:txBody>
                    <a:bodyPr/>
                    <a:lstStyle/>
                    <a:p>
                      <a:pPr marL="285750" indent="-285750" algn="l">
                        <a:lnSpc>
                          <a:spcPct val="120000"/>
                        </a:lnSpc>
                        <a:buFont typeface="Arial" panose="020B0604020202020204" pitchFamily="34" charset="0"/>
                        <a:buChar char="•"/>
                      </a:pPr>
                      <a:r>
                        <a:rPr lang="zh-CN" altLang="en-US" dirty="0"/>
                        <a:t>知名度高，市场占有份额大</a:t>
                      </a:r>
                      <a:endParaRPr lang="en-US" altLang="zh-CN" dirty="0"/>
                    </a:p>
                    <a:p>
                      <a:pPr marL="285750" indent="-285750" algn="l">
                        <a:lnSpc>
                          <a:spcPct val="120000"/>
                        </a:lnSpc>
                        <a:buFont typeface="Arial" panose="020B0604020202020204" pitchFamily="34" charset="0"/>
                        <a:buChar char="•"/>
                      </a:pPr>
                      <a:r>
                        <a:rPr lang="zh-CN" altLang="en-US" dirty="0"/>
                        <a:t>项目管理功能强大，适合多人协作</a:t>
                      </a:r>
                      <a:endParaRPr lang="en-US" altLang="zh-CN" dirty="0"/>
                    </a:p>
                    <a:p>
                      <a:pPr marL="285750" indent="-285750" algn="l">
                        <a:lnSpc>
                          <a:spcPct val="120000"/>
                        </a:lnSpc>
                        <a:buFont typeface="Arial" panose="020B0604020202020204" pitchFamily="34" charset="0"/>
                        <a:buChar char="•"/>
                      </a:pPr>
                      <a:r>
                        <a:rPr lang="zh-CN" altLang="en-US" dirty="0"/>
                        <a:t>重复句段自动翻译，提升速度</a:t>
                      </a:r>
                      <a:endParaRPr lang="en-US" altLang="zh-CN" dirty="0"/>
                    </a:p>
                    <a:p>
                      <a:pPr marL="285750" indent="-285750" algn="l">
                        <a:lnSpc>
                          <a:spcPct val="120000"/>
                        </a:lnSpc>
                        <a:buFont typeface="Arial" panose="020B0604020202020204" pitchFamily="34" charset="0"/>
                        <a:buChar char="•"/>
                      </a:pPr>
                      <a:r>
                        <a:rPr lang="zh-CN" altLang="en-US" dirty="0"/>
                        <a:t>配合使用</a:t>
                      </a:r>
                      <a:r>
                        <a:rPr lang="en-US" altLang="zh-CN" dirty="0"/>
                        <a:t>multiterm</a:t>
                      </a:r>
                      <a:r>
                        <a:rPr lang="zh-CN" altLang="en-US" dirty="0"/>
                        <a:t>，方便术语管理</a:t>
                      </a:r>
                      <a:endParaRPr lang="en-US" altLang="zh-CN" dirty="0"/>
                    </a:p>
                  </a:txBody>
                  <a:tcPr/>
                </a:tc>
                <a:tc>
                  <a:txBody>
                    <a:bodyPr/>
                    <a:lstStyle/>
                    <a:p>
                      <a:pPr marL="285750" indent="-285750" algn="l">
                        <a:lnSpc>
                          <a:spcPct val="120000"/>
                        </a:lnSpc>
                        <a:buFont typeface="Arial" pitchFamily="34" charset="0"/>
                        <a:buChar char="•"/>
                      </a:pPr>
                      <a:r>
                        <a:rPr lang="zh-CN" altLang="en-US" dirty="0"/>
                        <a:t>界面与功能较为复杂，学习成本高</a:t>
                      </a:r>
                      <a:endParaRPr lang="en-US" altLang="zh-CN" dirty="0"/>
                    </a:p>
                    <a:p>
                      <a:pPr marL="285750" indent="-285750" algn="l">
                        <a:lnSpc>
                          <a:spcPct val="120000"/>
                        </a:lnSpc>
                        <a:buFont typeface="Arial" pitchFamily="34" charset="0"/>
                        <a:buChar char="•"/>
                      </a:pPr>
                      <a:r>
                        <a:rPr lang="zh-CN" altLang="en-US" dirty="0"/>
                        <a:t>默认界面下无预览界面，但可调出</a:t>
                      </a:r>
                      <a:endParaRPr lang="en-US" altLang="zh-CN" dirty="0"/>
                    </a:p>
                    <a:p>
                      <a:pPr marL="285750" indent="-285750" algn="l">
                        <a:lnSpc>
                          <a:spcPct val="120000"/>
                        </a:lnSpc>
                        <a:buFont typeface="Arial" pitchFamily="34" charset="0"/>
                        <a:buChar char="•"/>
                      </a:pPr>
                      <a:r>
                        <a:rPr lang="zh-CN" altLang="en-US" dirty="0"/>
                        <a:t>软件体量大，占用系统资源</a:t>
                      </a:r>
                      <a:endParaRPr lang="en-US" altLang="zh-CN" dirty="0"/>
                    </a:p>
                    <a:p>
                      <a:pPr marL="285750" indent="-285750" algn="l">
                        <a:lnSpc>
                          <a:spcPct val="120000"/>
                        </a:lnSpc>
                        <a:buFont typeface="Arial" pitchFamily="34" charset="0"/>
                        <a:buChar char="•"/>
                      </a:pPr>
                      <a:r>
                        <a:rPr lang="zh-CN" altLang="en-US" dirty="0"/>
                        <a:t>价格较高，机器翻译插件</a:t>
                      </a:r>
                    </a:p>
                  </a:txBody>
                  <a:tcPr/>
                </a:tc>
                <a:extLst>
                  <a:ext uri="{0D108BD9-81ED-4DB2-BD59-A6C34878D82A}">
                    <a16:rowId xmlns:a16="http://schemas.microsoft.com/office/drawing/2014/main" val="10002"/>
                  </a:ext>
                </a:extLst>
              </a:tr>
              <a:tr h="717711">
                <a:tc>
                  <a:txBody>
                    <a:bodyPr/>
                    <a:lstStyle/>
                    <a:p>
                      <a:pPr algn="l">
                        <a:lnSpc>
                          <a:spcPct val="120000"/>
                        </a:lnSpc>
                      </a:pPr>
                      <a:r>
                        <a:rPr lang="en-US" altLang="zh-CN" sz="2400" b="1" dirty="0" err="1"/>
                        <a:t>MemoQ</a:t>
                      </a:r>
                      <a:endParaRPr lang="zh-CN" altLang="en-US" sz="2400" b="1" dirty="0"/>
                    </a:p>
                  </a:txBody>
                  <a:tcPr anchor="ctr"/>
                </a:tc>
                <a:tc>
                  <a:txBody>
                    <a:bodyPr/>
                    <a:lstStyle/>
                    <a:p>
                      <a:pPr marL="285750" marR="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dirty="0"/>
                        <a:t>安装包较小</a:t>
                      </a:r>
                      <a:endParaRPr lang="en-US" altLang="zh-CN" dirty="0"/>
                    </a:p>
                    <a:p>
                      <a:pPr marL="285750" marR="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dirty="0"/>
                        <a:t>内置网络搜索</a:t>
                      </a:r>
                      <a:endParaRPr lang="en-US" altLang="zh-CN" dirty="0"/>
                    </a:p>
                    <a:p>
                      <a:pPr marL="285750" marR="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dirty="0"/>
                        <a:t>语料库支持单语导入，便于补充背景信息</a:t>
                      </a:r>
                    </a:p>
                  </a:txBody>
                  <a:tcPr/>
                </a:tc>
                <a:tc>
                  <a:txBody>
                    <a:bodyPr/>
                    <a:lstStyle/>
                    <a:p>
                      <a:pPr marL="285750" indent="-285750" algn="l">
                        <a:lnSpc>
                          <a:spcPct val="120000"/>
                        </a:lnSpc>
                        <a:buFont typeface="Arial" pitchFamily="34" charset="0"/>
                        <a:buChar char="•"/>
                      </a:pPr>
                      <a:r>
                        <a:rPr lang="zh-CN" altLang="en-US" dirty="0"/>
                        <a:t>花边功能较多</a:t>
                      </a:r>
                      <a:endParaRPr lang="en-US" altLang="zh-CN" dirty="0"/>
                    </a:p>
                    <a:p>
                      <a:pPr marL="285750" indent="-285750" algn="l">
                        <a:lnSpc>
                          <a:spcPct val="120000"/>
                        </a:lnSpc>
                        <a:buFont typeface="Arial" pitchFamily="34" charset="0"/>
                        <a:buChar char="•"/>
                      </a:pPr>
                      <a:r>
                        <a:rPr lang="zh-CN" altLang="en-US" dirty="0"/>
                        <a:t>资源控制台设置复杂</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07162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a:xfrm>
            <a:off x="279011" y="230237"/>
            <a:ext cx="5445369" cy="1114784"/>
          </a:xfrm>
        </p:spPr>
        <p:txBody>
          <a:bodyPr/>
          <a:lstStyle/>
          <a:p>
            <a:r>
              <a:rPr lang="zh-CN" altLang="en-US" dirty="0"/>
              <a:t>选择合适的</a:t>
            </a:r>
            <a:r>
              <a:rPr lang="en-US" altLang="zh-CN" dirty="0"/>
              <a:t>CAT</a:t>
            </a:r>
            <a:r>
              <a:rPr lang="zh-CN" altLang="en-US" dirty="0"/>
              <a:t>工具</a:t>
            </a:r>
            <a:endParaRPr lang="en-US" dirty="0"/>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321595" y="2634175"/>
            <a:ext cx="11685180" cy="3991707"/>
          </a:xfrm>
        </p:spPr>
        <p:txBody>
          <a:bodyPr/>
          <a:lstStyle/>
          <a:p>
            <a:pPr lvl="1">
              <a:lnSpc>
                <a:spcPct val="150000"/>
              </a:lnSpc>
              <a:buFont typeface="Wingdings" panose="05000000000000000000" pitchFamily="2" charset="2"/>
              <a:buChar char="Ø"/>
            </a:pPr>
            <a:r>
              <a:rPr lang="zh-CN" altLang="en-US" sz="2400" dirty="0"/>
              <a:t> 客户及项目需求，是否要求特定格式、对协作的需求程度</a:t>
            </a:r>
            <a:endParaRPr lang="en-US" altLang="zh-CN" sz="2400" dirty="0"/>
          </a:p>
          <a:p>
            <a:pPr lvl="1">
              <a:lnSpc>
                <a:spcPct val="150000"/>
              </a:lnSpc>
              <a:buFont typeface="Wingdings" panose="05000000000000000000" pitchFamily="2" charset="2"/>
              <a:buChar char="Ø"/>
            </a:pPr>
            <a:r>
              <a:rPr lang="zh-CN" altLang="en-US" sz="2400" dirty="0"/>
              <a:t> 系统环境要求与软件稳定性</a:t>
            </a:r>
            <a:endParaRPr lang="en-US" altLang="zh-CN" sz="2400" dirty="0"/>
          </a:p>
          <a:p>
            <a:pPr lvl="1">
              <a:lnSpc>
                <a:spcPct val="150000"/>
              </a:lnSpc>
              <a:buFont typeface="Wingdings" panose="05000000000000000000" pitchFamily="2" charset="2"/>
              <a:buChar char="Ø"/>
            </a:pPr>
            <a:r>
              <a:rPr lang="zh-CN" altLang="en-US" sz="2400" dirty="0"/>
              <a:t> 操作的复杂性，不同软件的界面和集成性不同</a:t>
            </a:r>
            <a:endParaRPr lang="en-US" altLang="zh-CN" sz="2400" dirty="0"/>
          </a:p>
          <a:p>
            <a:pPr lvl="1">
              <a:lnSpc>
                <a:spcPct val="150000"/>
              </a:lnSpc>
              <a:buFont typeface="Wingdings" panose="05000000000000000000" pitchFamily="2" charset="2"/>
              <a:buChar char="Ø"/>
            </a:pPr>
            <a:r>
              <a:rPr lang="en-US" altLang="zh-CN" sz="2400" dirty="0"/>
              <a:t> </a:t>
            </a:r>
            <a:r>
              <a:rPr lang="zh-CN" altLang="en-US" sz="2400" dirty="0"/>
              <a:t>价格</a:t>
            </a:r>
            <a:endParaRPr lang="en-US" altLang="zh-CN" sz="2400" dirty="0"/>
          </a:p>
          <a:p>
            <a:pPr lvl="1">
              <a:lnSpc>
                <a:spcPct val="150000"/>
              </a:lnSpc>
              <a:buFont typeface="Wingdings" panose="05000000000000000000" pitchFamily="2" charset="2"/>
              <a:buChar char="Ø"/>
            </a:pPr>
            <a:r>
              <a:rPr lang="zh-CN" altLang="en-US" sz="2400" dirty="0"/>
              <a:t> 工具迭代频率、未来的发展趋势</a:t>
            </a:r>
            <a:r>
              <a:rPr lang="en-US" altLang="zh-CN" sz="2400" dirty="0"/>
              <a:t>——</a:t>
            </a:r>
            <a:r>
              <a:rPr lang="zh-CN" altLang="en-US" sz="2400" dirty="0"/>
              <a:t>基于云端</a:t>
            </a:r>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US" smtClean="0"/>
              <a:pPr/>
              <a:t>27</a:t>
            </a:fld>
            <a:endParaRPr lang="en-US" dirty="0"/>
          </a:p>
        </p:txBody>
      </p:sp>
      <p:sp>
        <p:nvSpPr>
          <p:cNvPr id="1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506820" y="1661159"/>
            <a:ext cx="11685180" cy="716281"/>
          </a:xfrm>
        </p:spPr>
        <p:txBody>
          <a:bodyPr/>
          <a:lstStyle/>
          <a:p>
            <a:pPr marL="0" indent="0">
              <a:lnSpc>
                <a:spcPct val="150000"/>
              </a:lnSpc>
              <a:buNone/>
            </a:pPr>
            <a:r>
              <a:rPr lang="zh-CN" altLang="en-US" sz="2400" dirty="0"/>
              <a:t>不同的</a:t>
            </a:r>
            <a:r>
              <a:rPr lang="en-US" altLang="zh-CN" sz="2400" dirty="0"/>
              <a:t>CAT</a:t>
            </a:r>
            <a:r>
              <a:rPr lang="zh-CN" altLang="en-US" sz="2400" dirty="0"/>
              <a:t>工具用户群体、市场定位、功能特性各不相同，我们可以考虑以下几个方面</a:t>
            </a:r>
            <a:endParaRPr lang="en-US" altLang="zh-CN" sz="2400" dirty="0"/>
          </a:p>
        </p:txBody>
      </p:sp>
    </p:spTree>
    <p:extLst>
      <p:ext uri="{BB962C8B-B14F-4D97-AF65-F5344CB8AC3E}">
        <p14:creationId xmlns:p14="http://schemas.microsoft.com/office/powerpoint/2010/main" val="80821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zh-CN" altLang="en-US" dirty="0"/>
              <a:t>语言服务企业计算机辅助翻译工具使用情况</a:t>
            </a:r>
            <a:endParaRPr lang="en-US" dirty="0"/>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US" smtClean="0"/>
              <a:pPr/>
              <a:t>3</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526" y="1789043"/>
            <a:ext cx="7145951" cy="4631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F7959737-6B13-46AD-93F6-FE801BC76D26}"/>
              </a:ext>
            </a:extLst>
          </p:cNvPr>
          <p:cNvSpPr txBox="1">
            <a:spLocks/>
          </p:cNvSpPr>
          <p:nvPr/>
        </p:nvSpPr>
        <p:spPr>
          <a:xfrm>
            <a:off x="8629434" y="5163065"/>
            <a:ext cx="3178253" cy="51874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ltLang="zh-CN" sz="2400" b="0" dirty="0"/>
              <a:t>2016</a:t>
            </a:r>
            <a:r>
              <a:rPr lang="zh-CN" altLang="en-US" sz="2400" b="0" dirty="0"/>
              <a:t>中国语言行业发展规划报告</a:t>
            </a:r>
            <a:endParaRPr lang="en-US" sz="2400" b="0" dirty="0"/>
          </a:p>
        </p:txBody>
      </p:sp>
    </p:spTree>
    <p:extLst>
      <p:ext uri="{BB962C8B-B14F-4D97-AF65-F5344CB8AC3E}">
        <p14:creationId xmlns:p14="http://schemas.microsoft.com/office/powerpoint/2010/main" val="3021115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9E-D17D-4F20-A6D0-C685853DE76E}"/>
              </a:ext>
            </a:extLst>
          </p:cNvPr>
          <p:cNvSpPr>
            <a:spLocks noGrp="1"/>
          </p:cNvSpPr>
          <p:nvPr>
            <p:ph type="title"/>
          </p:nvPr>
        </p:nvSpPr>
        <p:spPr/>
        <p:txBody>
          <a:bodyPr/>
          <a:lstStyle/>
          <a:p>
            <a:r>
              <a:rPr lang="en-US" dirty="0"/>
              <a:t>P</a:t>
            </a:r>
            <a:r>
              <a:rPr lang="en-US" altLang="zh-CN" dirty="0"/>
              <a:t>art 1</a:t>
            </a:r>
            <a:endParaRPr lang="en-US" dirty="0"/>
          </a:p>
        </p:txBody>
      </p:sp>
      <p:sp>
        <p:nvSpPr>
          <p:cNvPr id="5" name="Slide Number Placeholder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a:lstStyle/>
          <a:p>
            <a:fld id="{48BB047D-A6CD-43AB-96F0-683C726B586B}" type="slidenum">
              <a:rPr lang="en-US" smtClean="0"/>
              <a:pPr/>
              <a:t>4</a:t>
            </a:fld>
            <a:endParaRPr lang="en-US" dirty="0"/>
          </a:p>
        </p:txBody>
      </p:sp>
      <p:sp>
        <p:nvSpPr>
          <p:cNvPr id="3" name="文本占位符 2"/>
          <p:cNvSpPr>
            <a:spLocks noGrp="1"/>
          </p:cNvSpPr>
          <p:nvPr>
            <p:ph type="body" idx="20"/>
          </p:nvPr>
        </p:nvSpPr>
        <p:spPr>
          <a:xfrm>
            <a:off x="4558064" y="2507740"/>
            <a:ext cx="6944563" cy="823912"/>
          </a:xfrm>
        </p:spPr>
        <p:txBody>
          <a:bodyPr/>
          <a:lstStyle/>
          <a:p>
            <a:r>
              <a:rPr lang="en-US" altLang="zh-CN" sz="4800" dirty="0">
                <a:sym typeface="+mn-ea"/>
              </a:rPr>
              <a:t>Déjà Vu</a:t>
            </a:r>
            <a:endParaRPr lang="en-US" altLang="zh-CN" sz="4800" dirty="0"/>
          </a:p>
        </p:txBody>
      </p:sp>
    </p:spTree>
    <p:extLst>
      <p:ext uri="{BB962C8B-B14F-4D97-AF65-F5344CB8AC3E}">
        <p14:creationId xmlns:p14="http://schemas.microsoft.com/office/powerpoint/2010/main" val="473273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6" y="1451416"/>
            <a:ext cx="3206261" cy="1037492"/>
          </a:xfrm>
        </p:spPr>
        <p:txBody>
          <a:bodyPr/>
          <a:lstStyle/>
          <a:p>
            <a:r>
              <a:rPr lang="en-US" dirty="0">
                <a:sym typeface="+mn-ea"/>
              </a:rPr>
              <a:t>D</a:t>
            </a:r>
            <a:r>
              <a:rPr lang="en-US" cap="none" dirty="0">
                <a:sym typeface="+mn-ea"/>
              </a:rPr>
              <a:t>éjà Vu</a:t>
            </a:r>
            <a:r>
              <a:rPr lang="en-US" dirty="0">
                <a:sym typeface="+mn-ea"/>
              </a:rPr>
              <a:t> X3</a:t>
            </a:r>
            <a:br>
              <a:rPr lang="en-US" dirty="0">
                <a:sym typeface="+mn-ea"/>
              </a:rPr>
            </a:br>
            <a:r>
              <a:rPr lang="zh-CN" altLang="en-US" dirty="0"/>
              <a:t>翻译记忆</a:t>
            </a:r>
          </a:p>
        </p:txBody>
      </p:sp>
      <p:sp>
        <p:nvSpPr>
          <p:cNvPr id="19" name="Text Placeholder 18"/>
          <p:cNvSpPr>
            <a:spLocks noGrp="1"/>
          </p:cNvSpPr>
          <p:nvPr>
            <p:ph type="body" idx="20"/>
          </p:nvPr>
        </p:nvSpPr>
        <p:spPr/>
        <p:txBody>
          <a:bodyPr/>
          <a:lstStyle/>
          <a:p>
            <a:endParaRPr lang="en-US" dirty="0"/>
          </a:p>
        </p:txBody>
      </p:sp>
      <p:pic>
        <p:nvPicPr>
          <p:cNvPr id="15" name="Picture Placeholder 14" descr="Handshake"/>
          <p:cNvPicPr>
            <a:picLocks noGrp="1" noChangeAspect="1"/>
          </p:cNvPicPr>
          <p:nvPr>
            <p:ph type="pic" sz="quarter" idx="18"/>
          </p:nvPr>
        </p:nvPicPr>
        <p:blipFill>
          <a:blip r:embed="rId3"/>
          <a:srcRect/>
          <a:stretch>
            <a:fillRect/>
          </a:stretch>
        </p:blipFill>
        <p:spPr/>
      </p:pic>
      <p:sp>
        <p:nvSpPr>
          <p:cNvPr id="3" name="Text Placeholder 2"/>
          <p:cNvSpPr>
            <a:spLocks noGrp="1"/>
          </p:cNvSpPr>
          <p:nvPr>
            <p:ph type="body" idx="1"/>
          </p:nvPr>
        </p:nvSpPr>
        <p:spPr/>
        <p:txBody>
          <a:bodyPr/>
          <a:lstStyle/>
          <a:p>
            <a:r>
              <a:rPr lang="zh-CN" altLang="en-US" dirty="0">
                <a:solidFill>
                  <a:schemeClr val="accent1"/>
                </a:solidFill>
              </a:rPr>
              <a:t>翻译记忆板块</a:t>
            </a:r>
          </a:p>
        </p:txBody>
      </p:sp>
      <p:pic>
        <p:nvPicPr>
          <p:cNvPr id="17" name="Picture Placeholder 16" descr="Download from cloud"/>
          <p:cNvPicPr>
            <a:picLocks noGrp="1" noChangeAspect="1"/>
          </p:cNvPicPr>
          <p:nvPr>
            <p:ph type="pic" sz="quarter" idx="19"/>
          </p:nvPr>
        </p:nvPicPr>
        <p:blipFill>
          <a:blip r:embed="rId4"/>
          <a:srcRect/>
          <a:stretch>
            <a:fillRect/>
          </a:stretch>
        </p:blipFill>
        <p:spPr/>
      </p:pic>
      <p:sp>
        <p:nvSpPr>
          <p:cNvPr id="7" name="Text Placeholder 6"/>
          <p:cNvSpPr>
            <a:spLocks noGrp="1"/>
          </p:cNvSpPr>
          <p:nvPr>
            <p:ph type="body" idx="15"/>
          </p:nvPr>
        </p:nvSpPr>
        <p:spPr>
          <a:xfrm>
            <a:off x="7868285" y="2426335"/>
            <a:ext cx="3308985" cy="601345"/>
          </a:xfrm>
        </p:spPr>
        <p:txBody>
          <a:bodyPr/>
          <a:lstStyle/>
          <a:p>
            <a:r>
              <a:rPr lang="zh-CN" altLang="en-US" dirty="0">
                <a:solidFill>
                  <a:schemeClr val="accent1"/>
                </a:solidFill>
              </a:rPr>
              <a:t>预翻译流程中</a:t>
            </a:r>
            <a:r>
              <a:rPr lang="en-US" altLang="zh-CN" dirty="0">
                <a:solidFill>
                  <a:schemeClr val="accent1"/>
                </a:solidFill>
              </a:rPr>
              <a:t>Deepminer</a:t>
            </a:r>
            <a:r>
              <a:rPr lang="zh-CN" altLang="en-US" dirty="0">
                <a:solidFill>
                  <a:schemeClr val="accent1"/>
                </a:solidFill>
              </a:rPr>
              <a:t>的使用</a:t>
            </a:r>
          </a:p>
        </p:txBody>
      </p:sp>
      <p:sp>
        <p:nvSpPr>
          <p:cNvPr id="5" name="Slide Number Placeholder 4"/>
          <p:cNvSpPr>
            <a:spLocks noGrp="1"/>
          </p:cNvSpPr>
          <p:nvPr>
            <p:ph type="sldNum" sz="quarter" idx="12"/>
          </p:nvPr>
        </p:nvSpPr>
        <p:spPr/>
        <p:txBody>
          <a:bodyPr/>
          <a:lstStyle/>
          <a:p>
            <a:fld id="{48BB047D-A6CD-43AB-96F0-683C726B586B}" type="slidenum">
              <a:rPr lang="en-US" smtClean="0"/>
              <a:t>5</a:t>
            </a:fld>
            <a:endParaRPr lang="en-US" dirty="0"/>
          </a:p>
        </p:txBody>
      </p:sp>
      <p:sp>
        <p:nvSpPr>
          <p:cNvPr id="6" name="Text Box 5"/>
          <p:cNvSpPr txBox="1"/>
          <p:nvPr/>
        </p:nvSpPr>
        <p:spPr>
          <a:xfrm>
            <a:off x="3956685" y="3230245"/>
            <a:ext cx="3484880" cy="2030095"/>
          </a:xfrm>
          <a:prstGeom prst="rect">
            <a:avLst/>
          </a:prstGeom>
          <a:noFill/>
        </p:spPr>
        <p:txBody>
          <a:bodyPr wrap="square" rtlCol="0">
            <a:spAutoFit/>
          </a:bodyPr>
          <a:lstStyle/>
          <a:p>
            <a:pPr marL="342900" indent="-342900">
              <a:buFont typeface="Arial" panose="020B0604020202090204" pitchFamily="34" charset="0"/>
              <a:buChar char="•"/>
            </a:pPr>
            <a:r>
              <a:rPr lang="en-US"/>
              <a:t>能创建、打开和编辑翻译记忆库；</a:t>
            </a:r>
          </a:p>
          <a:p>
            <a:pPr marL="342900" indent="-342900">
              <a:buFont typeface="Arial" panose="020B0604020202090204" pitchFamily="34" charset="0"/>
              <a:buChar char="•"/>
            </a:pPr>
            <a:r>
              <a:rPr lang="en-US"/>
              <a:t>可以编辑句段；</a:t>
            </a:r>
          </a:p>
          <a:p>
            <a:pPr marL="342900" indent="-342900">
              <a:buFont typeface="Arial" panose="020B0604020202090204" pitchFamily="34" charset="0"/>
              <a:buChar char="•"/>
            </a:pPr>
            <a:r>
              <a:rPr lang="en-US"/>
              <a:t>能导入导出外部数据；</a:t>
            </a:r>
          </a:p>
          <a:p>
            <a:pPr marL="342900" indent="-342900">
              <a:buFont typeface="Arial" panose="020B0604020202090204" pitchFamily="34" charset="0"/>
              <a:buChar char="•"/>
            </a:pPr>
            <a:r>
              <a:rPr lang="en-US"/>
              <a:t>可以管理副本；</a:t>
            </a:r>
          </a:p>
          <a:p>
            <a:pPr marL="342900" indent="-342900">
              <a:buFont typeface="Arial" panose="020B0604020202090204" pitchFamily="34" charset="0"/>
              <a:buChar char="•"/>
            </a:pPr>
            <a:r>
              <a:rPr lang="en-US"/>
              <a:t>能合并翻译记忆库；</a:t>
            </a:r>
          </a:p>
          <a:p>
            <a:pPr marL="342900" indent="-342900">
              <a:buFont typeface="Arial" panose="020B0604020202090204" pitchFamily="34" charset="0"/>
              <a:buChar char="•"/>
            </a:pPr>
            <a:r>
              <a:rPr lang="en-US"/>
              <a:t>可以执行和选择SQL数据库。</a:t>
            </a:r>
          </a:p>
        </p:txBody>
      </p:sp>
      <p:sp>
        <p:nvSpPr>
          <p:cNvPr id="11" name="Text Box 10"/>
          <p:cNvSpPr txBox="1"/>
          <p:nvPr/>
        </p:nvSpPr>
        <p:spPr>
          <a:xfrm>
            <a:off x="7757795" y="3230245"/>
            <a:ext cx="3547745" cy="1753235"/>
          </a:xfrm>
          <a:prstGeom prst="rect">
            <a:avLst/>
          </a:prstGeom>
          <a:noFill/>
        </p:spPr>
        <p:txBody>
          <a:bodyPr wrap="square" rtlCol="0">
            <a:spAutoFit/>
          </a:bodyPr>
          <a:lstStyle/>
          <a:p>
            <a:r>
              <a:rPr lang="en-US"/>
              <a:t>在翻译或预翻译过程中修复模糊匹配 </a:t>
            </a:r>
          </a:p>
          <a:p>
            <a:r>
              <a:rPr lang="en-US"/>
              <a:t>在翻译或预翻译过程中组合匹配项 </a:t>
            </a:r>
          </a:p>
          <a:p>
            <a:r>
              <a:rPr lang="en-US"/>
              <a:t>通过自动写入（autowrite）功能扩展建议</a:t>
            </a:r>
          </a:p>
        </p:txBody>
      </p:sp>
      <p:pic>
        <p:nvPicPr>
          <p:cNvPr id="4" name="图片 3">
            <a:extLst>
              <a:ext uri="{FF2B5EF4-FFF2-40B4-BE49-F238E27FC236}">
                <a16:creationId xmlns:a16="http://schemas.microsoft.com/office/drawing/2014/main" id="{EA77EFB0-FF1E-E04C-B917-6236975F6E12}"/>
              </a:ext>
            </a:extLst>
          </p:cNvPr>
          <p:cNvPicPr>
            <a:picLocks noChangeAspect="1"/>
          </p:cNvPicPr>
          <p:nvPr/>
        </p:nvPicPr>
        <p:blipFill>
          <a:blip r:embed="rId5"/>
          <a:stretch>
            <a:fillRect/>
          </a:stretch>
        </p:blipFill>
        <p:spPr>
          <a:xfrm>
            <a:off x="2038350" y="768350"/>
            <a:ext cx="8115300" cy="5321300"/>
          </a:xfrm>
          <a:prstGeom prst="rect">
            <a:avLst/>
          </a:prstGeom>
        </p:spPr>
      </p:pic>
    </p:spTree>
    <p:extLst>
      <p:ext uri="{BB962C8B-B14F-4D97-AF65-F5344CB8AC3E}">
        <p14:creationId xmlns:p14="http://schemas.microsoft.com/office/powerpoint/2010/main" val="205281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0949" y="508886"/>
            <a:ext cx="5220335" cy="1115060"/>
          </a:xfrm>
        </p:spPr>
        <p:txBody>
          <a:bodyPr/>
          <a:lstStyle/>
          <a:p>
            <a:r>
              <a:rPr lang="en-US" dirty="0"/>
              <a:t>D</a:t>
            </a:r>
            <a:r>
              <a:rPr lang="en-US" cap="none" dirty="0"/>
              <a:t>éjà </a:t>
            </a:r>
            <a:r>
              <a:rPr lang="en-US" dirty="0"/>
              <a:t>V</a:t>
            </a:r>
            <a:r>
              <a:rPr lang="en-US" cap="none" dirty="0"/>
              <a:t>u</a:t>
            </a:r>
            <a:r>
              <a:rPr lang="en-US" dirty="0"/>
              <a:t> X3  </a:t>
            </a:r>
            <a:br>
              <a:rPr lang="en-US" dirty="0"/>
            </a:br>
            <a:r>
              <a:rPr lang="en-US" dirty="0" err="1"/>
              <a:t>d</a:t>
            </a:r>
            <a:r>
              <a:rPr lang="en-US" cap="none" dirty="0" err="1"/>
              <a:t>eep</a:t>
            </a:r>
            <a:r>
              <a:rPr lang="en-US" dirty="0" err="1"/>
              <a:t>m</a:t>
            </a:r>
            <a:r>
              <a:rPr lang="en-US" cap="none" dirty="0" err="1"/>
              <a:t>iner</a:t>
            </a:r>
            <a:endParaRPr lang="en-US" dirty="0"/>
          </a:p>
        </p:txBody>
      </p:sp>
      <p:sp>
        <p:nvSpPr>
          <p:cNvPr id="8" name="Slide Number Placeholder 7"/>
          <p:cNvSpPr>
            <a:spLocks noGrp="1"/>
          </p:cNvSpPr>
          <p:nvPr>
            <p:ph type="sldNum" sz="quarter" idx="12"/>
          </p:nvPr>
        </p:nvSpPr>
        <p:spPr/>
        <p:txBody>
          <a:bodyPr/>
          <a:lstStyle/>
          <a:p>
            <a:fld id="{48BB047D-A6CD-43AB-96F0-683C726B586B}" type="slidenum">
              <a:rPr lang="en-US" smtClean="0"/>
              <a:t>6</a:t>
            </a:fld>
            <a:endParaRPr lang="en-US" dirty="0"/>
          </a:p>
        </p:txBody>
      </p:sp>
      <p:pic>
        <p:nvPicPr>
          <p:cNvPr id="15" name="Picture Placeholder 14" descr="deep"/>
          <p:cNvPicPr>
            <a:picLocks noGrp="1" noChangeAspect="1"/>
          </p:cNvPicPr>
          <p:nvPr>
            <p:ph type="pic" sz="quarter" idx="15"/>
          </p:nvPr>
        </p:nvPicPr>
        <p:blipFill>
          <a:blip r:embed="rId3"/>
          <a:stretch>
            <a:fillRect/>
          </a:stretch>
        </p:blipFill>
        <p:spPr>
          <a:xfrm>
            <a:off x="5073454" y="1892514"/>
            <a:ext cx="6755130" cy="4302125"/>
          </a:xfrm>
          <a:prstGeom prst="rect">
            <a:avLst/>
          </a:prstGeom>
        </p:spPr>
      </p:pic>
      <p:sp>
        <p:nvSpPr>
          <p:cNvPr id="19" name="Text Box 18"/>
          <p:cNvSpPr txBox="1"/>
          <p:nvPr/>
        </p:nvSpPr>
        <p:spPr>
          <a:xfrm>
            <a:off x="213138" y="1522730"/>
            <a:ext cx="4860512" cy="4566891"/>
          </a:xfrm>
          <a:prstGeom prst="rect">
            <a:avLst/>
          </a:prstGeom>
          <a:noFill/>
        </p:spPr>
        <p:txBody>
          <a:bodyPr wrap="square" rtlCol="0">
            <a:spAutoFit/>
          </a:bodyPr>
          <a:lstStyle/>
          <a:p>
            <a:pPr>
              <a:lnSpc>
                <a:spcPct val="120000"/>
              </a:lnSpc>
            </a:pPr>
            <a:r>
              <a:rPr lang="zh-CN" altLang="en-US" sz="2800" b="1" dirty="0"/>
              <a:t>技术原理</a:t>
            </a:r>
            <a:r>
              <a:rPr lang="zh-CN" altLang="en-US" sz="2400" b="1" dirty="0"/>
              <a:t>：</a:t>
            </a:r>
          </a:p>
          <a:p>
            <a:pPr>
              <a:lnSpc>
                <a:spcPct val="120000"/>
              </a:lnSpc>
            </a:pPr>
            <a:endParaRPr lang="zh-CN" altLang="en-US" sz="2400" dirty="0"/>
          </a:p>
          <a:p>
            <a:pPr>
              <a:lnSpc>
                <a:spcPct val="120000"/>
              </a:lnSpc>
            </a:pPr>
            <a:r>
              <a:rPr lang="zh-CN" altLang="en-US" sz="2400" dirty="0"/>
              <a:t>动态TM分析（DTA）</a:t>
            </a:r>
          </a:p>
          <a:p>
            <a:pPr>
              <a:lnSpc>
                <a:spcPct val="120000"/>
              </a:lnSpc>
            </a:pPr>
            <a:r>
              <a:rPr lang="zh-CN" altLang="en-US" sz="2400" dirty="0"/>
              <a:t>该算法基于概率，该概率是通过所有数据库中术语和部分的共现(co-occurrences)频率计算得出的。 所以在比较句子后可以推断翻译。Deep Miner也称为Advanced Leveraging，并且数据库越丰富，算法提供的模糊匹配修复将越准确。</a:t>
            </a:r>
          </a:p>
        </p:txBody>
      </p:sp>
      <p:sp>
        <p:nvSpPr>
          <p:cNvPr id="2" name="文本框 1">
            <a:extLst>
              <a:ext uri="{FF2B5EF4-FFF2-40B4-BE49-F238E27FC236}">
                <a16:creationId xmlns:a16="http://schemas.microsoft.com/office/drawing/2014/main" id="{5A4A21B1-E44C-514C-B8B0-040191FD47C5}"/>
              </a:ext>
            </a:extLst>
          </p:cNvPr>
          <p:cNvSpPr txBox="1"/>
          <p:nvPr/>
        </p:nvSpPr>
        <p:spPr>
          <a:xfrm>
            <a:off x="1293193" y="6429320"/>
            <a:ext cx="9163791" cy="584775"/>
          </a:xfrm>
          <a:prstGeom prst="rect">
            <a:avLst/>
          </a:prstGeom>
          <a:noFill/>
        </p:spPr>
        <p:txBody>
          <a:bodyPr wrap="none" rtlCol="0">
            <a:spAutoFit/>
          </a:bodyPr>
          <a:lstStyle/>
          <a:p>
            <a:r>
              <a:rPr lang="en" altLang="zh-CN" sz="1600" dirty="0">
                <a:hlinkClick r:id="rId4"/>
              </a:rPr>
              <a:t>https://atrilsolutions.zendesk.com/hc/en-us/articles/205636971-User-Guides-for-D%C3%A9j%C3%A0-Vu-X3</a:t>
            </a:r>
            <a:endParaRPr lang="en" altLang="zh-CN" sz="1600" dirty="0"/>
          </a:p>
          <a:p>
            <a:endParaRPr kumimoji="1" lang="zh-CN" altLang="en-US" sz="1600" dirty="0"/>
          </a:p>
        </p:txBody>
      </p:sp>
    </p:spTree>
    <p:extLst>
      <p:ext uri="{BB962C8B-B14F-4D97-AF65-F5344CB8AC3E}">
        <p14:creationId xmlns:p14="http://schemas.microsoft.com/office/powerpoint/2010/main" val="17653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9E-D17D-4F20-A6D0-C685853DE76E}"/>
              </a:ext>
            </a:extLst>
          </p:cNvPr>
          <p:cNvSpPr>
            <a:spLocks noGrp="1"/>
          </p:cNvSpPr>
          <p:nvPr>
            <p:ph type="title"/>
          </p:nvPr>
        </p:nvSpPr>
        <p:spPr/>
        <p:txBody>
          <a:bodyPr/>
          <a:lstStyle/>
          <a:p>
            <a:r>
              <a:rPr lang="en-US" altLang="zh-CN" dirty="0">
                <a:sym typeface="+mn-ea"/>
              </a:rPr>
              <a:t>D</a:t>
            </a:r>
            <a:r>
              <a:rPr lang="en-US" altLang="zh-CN" cap="none" dirty="0">
                <a:sym typeface="+mn-ea"/>
              </a:rPr>
              <a:t>éjà Vu</a:t>
            </a:r>
            <a:endParaRPr lang="en-US" dirty="0"/>
          </a:p>
        </p:txBody>
      </p:sp>
      <p:sp>
        <p:nvSpPr>
          <p:cNvPr id="19" name="Text Placeholder 18">
            <a:extLst>
              <a:ext uri="{FF2B5EF4-FFF2-40B4-BE49-F238E27FC236}">
                <a16:creationId xmlns:a16="http://schemas.microsoft.com/office/drawing/2014/main" id="{4DBB6E2A-723F-48F4-9592-AC166B8A2562}"/>
              </a:ext>
            </a:extLst>
          </p:cNvPr>
          <p:cNvSpPr>
            <a:spLocks noGrp="1"/>
          </p:cNvSpPr>
          <p:nvPr>
            <p:ph type="body" idx="20"/>
          </p:nvPr>
        </p:nvSpPr>
        <p:spPr>
          <a:xfrm>
            <a:off x="901013" y="897404"/>
            <a:ext cx="2766960" cy="3487458"/>
          </a:xfrm>
        </p:spPr>
        <p:txBody>
          <a:bodyPr/>
          <a:lstStyle/>
          <a:p>
            <a:r>
              <a:rPr lang="zh-CN" altLang="en-US" sz="2800" dirty="0"/>
              <a:t>文档分析</a:t>
            </a:r>
            <a:endParaRPr lang="en-US" sz="2800" dirty="0"/>
          </a:p>
        </p:txBody>
      </p:sp>
      <p:sp>
        <p:nvSpPr>
          <p:cNvPr id="8" name="Content Placeholder 7">
            <a:extLst>
              <a:ext uri="{FF2B5EF4-FFF2-40B4-BE49-F238E27FC236}">
                <a16:creationId xmlns:a16="http://schemas.microsoft.com/office/drawing/2014/main" id="{6FD8FA4C-5CEC-4227-AE41-276B750EFDF0}"/>
              </a:ext>
            </a:extLst>
          </p:cNvPr>
          <p:cNvSpPr>
            <a:spLocks noGrp="1"/>
          </p:cNvSpPr>
          <p:nvPr>
            <p:ph sz="half" idx="16"/>
          </p:nvPr>
        </p:nvSpPr>
        <p:spPr>
          <a:xfrm>
            <a:off x="464373" y="3371246"/>
            <a:ext cx="3008434" cy="3091961"/>
          </a:xfrm>
        </p:spPr>
        <p:txBody>
          <a:bodyPr/>
          <a:lstStyle/>
          <a:p>
            <a:pPr marL="0" indent="0">
              <a:buNone/>
            </a:pPr>
            <a:r>
              <a:rPr lang="zh-CN" altLang="en-US" sz="2400" dirty="0"/>
              <a:t>注：记忆库不能为空</a:t>
            </a:r>
            <a:endParaRPr lang="en-US" sz="2400" dirty="0"/>
          </a:p>
        </p:txBody>
      </p:sp>
      <p:sp>
        <p:nvSpPr>
          <p:cNvPr id="5" name="Slide Number Placeholder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a:lstStyle/>
          <a:p>
            <a:fld id="{48BB047D-A6CD-43AB-96F0-683C726B586B}" type="slidenum">
              <a:rPr lang="en-US" smtClean="0"/>
              <a:pPr/>
              <a:t>7</a:t>
            </a:fld>
            <a:endParaRPr lang="en-US" dirty="0"/>
          </a:p>
        </p:txBody>
      </p:sp>
      <p:pic>
        <p:nvPicPr>
          <p:cNvPr id="23" name="图片 22">
            <a:extLst>
              <a:ext uri="{FF2B5EF4-FFF2-40B4-BE49-F238E27FC236}">
                <a16:creationId xmlns:a16="http://schemas.microsoft.com/office/drawing/2014/main" id="{B99E6B36-9BD5-45E6-811B-E5E2A9DA41EA}"/>
              </a:ext>
            </a:extLst>
          </p:cNvPr>
          <p:cNvPicPr>
            <a:picLocks noChangeAspect="1"/>
          </p:cNvPicPr>
          <p:nvPr/>
        </p:nvPicPr>
        <p:blipFill>
          <a:blip r:embed="rId3"/>
          <a:stretch>
            <a:fillRect/>
          </a:stretch>
        </p:blipFill>
        <p:spPr>
          <a:xfrm>
            <a:off x="3962861" y="145408"/>
            <a:ext cx="7764766" cy="6566542"/>
          </a:xfrm>
          <a:prstGeom prst="rect">
            <a:avLst/>
          </a:prstGeom>
        </p:spPr>
      </p:pic>
    </p:spTree>
    <p:extLst>
      <p:ext uri="{BB962C8B-B14F-4D97-AF65-F5344CB8AC3E}">
        <p14:creationId xmlns:p14="http://schemas.microsoft.com/office/powerpoint/2010/main" val="2496113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9E-D17D-4F20-A6D0-C685853DE76E}"/>
              </a:ext>
            </a:extLst>
          </p:cNvPr>
          <p:cNvSpPr>
            <a:spLocks noGrp="1"/>
          </p:cNvSpPr>
          <p:nvPr>
            <p:ph type="title"/>
          </p:nvPr>
        </p:nvSpPr>
        <p:spPr/>
        <p:txBody>
          <a:bodyPr/>
          <a:lstStyle/>
          <a:p>
            <a:r>
              <a:rPr lang="en-US" altLang="zh-CN" dirty="0">
                <a:sym typeface="+mn-ea"/>
              </a:rPr>
              <a:t>D</a:t>
            </a:r>
            <a:r>
              <a:rPr lang="en-US" altLang="zh-CN" cap="none" dirty="0">
                <a:sym typeface="+mn-ea"/>
              </a:rPr>
              <a:t>éjà Vu</a:t>
            </a:r>
            <a:endParaRPr lang="en-US" dirty="0"/>
          </a:p>
        </p:txBody>
      </p:sp>
      <p:sp>
        <p:nvSpPr>
          <p:cNvPr id="19" name="Text Placeholder 18">
            <a:extLst>
              <a:ext uri="{FF2B5EF4-FFF2-40B4-BE49-F238E27FC236}">
                <a16:creationId xmlns:a16="http://schemas.microsoft.com/office/drawing/2014/main" id="{4DBB6E2A-723F-48F4-9592-AC166B8A2562}"/>
              </a:ext>
            </a:extLst>
          </p:cNvPr>
          <p:cNvSpPr>
            <a:spLocks noGrp="1"/>
          </p:cNvSpPr>
          <p:nvPr>
            <p:ph type="body" idx="20"/>
          </p:nvPr>
        </p:nvSpPr>
        <p:spPr>
          <a:xfrm>
            <a:off x="901013" y="897404"/>
            <a:ext cx="2766960" cy="3487458"/>
          </a:xfrm>
        </p:spPr>
        <p:txBody>
          <a:bodyPr/>
          <a:lstStyle/>
          <a:p>
            <a:r>
              <a:rPr lang="zh-CN" altLang="en-US" sz="2800" dirty="0"/>
              <a:t>用户界面</a:t>
            </a:r>
            <a:endParaRPr lang="en-US" sz="2800" dirty="0"/>
          </a:p>
        </p:txBody>
      </p:sp>
      <p:sp>
        <p:nvSpPr>
          <p:cNvPr id="8" name="Content Placeholder 7">
            <a:extLst>
              <a:ext uri="{FF2B5EF4-FFF2-40B4-BE49-F238E27FC236}">
                <a16:creationId xmlns:a16="http://schemas.microsoft.com/office/drawing/2014/main" id="{6FD8FA4C-5CEC-4227-AE41-276B750EFDF0}"/>
              </a:ext>
            </a:extLst>
          </p:cNvPr>
          <p:cNvSpPr>
            <a:spLocks noGrp="1"/>
          </p:cNvSpPr>
          <p:nvPr>
            <p:ph sz="half" idx="16"/>
          </p:nvPr>
        </p:nvSpPr>
        <p:spPr>
          <a:xfrm>
            <a:off x="464373" y="3041341"/>
            <a:ext cx="3008434" cy="3091961"/>
          </a:xfrm>
        </p:spPr>
        <p:txBody>
          <a:bodyPr/>
          <a:lstStyle/>
          <a:p>
            <a:pPr marL="0" indent="0">
              <a:buNone/>
            </a:pPr>
            <a:r>
              <a:rPr lang="zh-CN" altLang="en-US" sz="2000" dirty="0"/>
              <a:t>注：无法在</a:t>
            </a:r>
            <a:r>
              <a:rPr lang="en-US" altLang="zh-CN" sz="2000" dirty="0"/>
              <a:t>Word</a:t>
            </a:r>
            <a:r>
              <a:rPr lang="zh-CN" altLang="en-US" sz="2000" dirty="0"/>
              <a:t>中直接进行翻译辅助</a:t>
            </a:r>
            <a:endParaRPr lang="en-US" sz="2000" dirty="0"/>
          </a:p>
        </p:txBody>
      </p:sp>
      <p:sp>
        <p:nvSpPr>
          <p:cNvPr id="5" name="Slide Number Placeholder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a:lstStyle/>
          <a:p>
            <a:fld id="{48BB047D-A6CD-43AB-96F0-683C726B586B}" type="slidenum">
              <a:rPr lang="en-US" smtClean="0"/>
              <a:pPr/>
              <a:t>8</a:t>
            </a:fld>
            <a:endParaRPr lang="en-US" dirty="0"/>
          </a:p>
        </p:txBody>
      </p:sp>
      <p:pic>
        <p:nvPicPr>
          <p:cNvPr id="4" name="图片 3">
            <a:extLst>
              <a:ext uri="{FF2B5EF4-FFF2-40B4-BE49-F238E27FC236}">
                <a16:creationId xmlns:a16="http://schemas.microsoft.com/office/drawing/2014/main" id="{BD191763-820E-452C-9868-D918F73ED4C6}"/>
              </a:ext>
            </a:extLst>
          </p:cNvPr>
          <p:cNvPicPr>
            <a:picLocks noChangeAspect="1"/>
          </p:cNvPicPr>
          <p:nvPr/>
        </p:nvPicPr>
        <p:blipFill>
          <a:blip r:embed="rId3"/>
          <a:stretch>
            <a:fillRect/>
          </a:stretch>
        </p:blipFill>
        <p:spPr>
          <a:xfrm>
            <a:off x="4417473" y="515183"/>
            <a:ext cx="7310154" cy="3028666"/>
          </a:xfrm>
          <a:prstGeom prst="rect">
            <a:avLst/>
          </a:prstGeom>
        </p:spPr>
      </p:pic>
      <p:pic>
        <p:nvPicPr>
          <p:cNvPr id="7" name="图片 6">
            <a:extLst>
              <a:ext uri="{FF2B5EF4-FFF2-40B4-BE49-F238E27FC236}">
                <a16:creationId xmlns:a16="http://schemas.microsoft.com/office/drawing/2014/main" id="{5410730E-CD36-4572-A319-68893C50AD17}"/>
              </a:ext>
            </a:extLst>
          </p:cNvPr>
          <p:cNvPicPr>
            <a:picLocks noChangeAspect="1"/>
          </p:cNvPicPr>
          <p:nvPr/>
        </p:nvPicPr>
        <p:blipFill rotWithShape="1">
          <a:blip r:embed="rId4"/>
          <a:srcRect r="28129" b="62170"/>
          <a:stretch/>
        </p:blipFill>
        <p:spPr>
          <a:xfrm>
            <a:off x="921717" y="3716451"/>
            <a:ext cx="10211818" cy="2957880"/>
          </a:xfrm>
          <a:prstGeom prst="rect">
            <a:avLst/>
          </a:prstGeom>
        </p:spPr>
      </p:pic>
      <p:sp>
        <p:nvSpPr>
          <p:cNvPr id="9" name="矩形 8">
            <a:extLst>
              <a:ext uri="{FF2B5EF4-FFF2-40B4-BE49-F238E27FC236}">
                <a16:creationId xmlns:a16="http://schemas.microsoft.com/office/drawing/2014/main" id="{08F0A173-FF4D-2A4F-BBFA-FD40075A8C4C}"/>
              </a:ext>
            </a:extLst>
          </p:cNvPr>
          <p:cNvSpPr/>
          <p:nvPr/>
        </p:nvSpPr>
        <p:spPr>
          <a:xfrm>
            <a:off x="4417473" y="1384576"/>
            <a:ext cx="3678015" cy="1590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57150">
                <a:solidFill>
                  <a:srgbClr val="FF0000"/>
                </a:solidFill>
              </a:ln>
            </a:endParaRPr>
          </a:p>
        </p:txBody>
      </p:sp>
    </p:spTree>
    <p:extLst>
      <p:ext uri="{BB962C8B-B14F-4D97-AF65-F5344CB8AC3E}">
        <p14:creationId xmlns:p14="http://schemas.microsoft.com/office/powerpoint/2010/main" val="389236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6030E66-548E-2E42-8382-C8E2DAD35A70}"/>
              </a:ext>
            </a:extLst>
          </p:cNvPr>
          <p:cNvSpPr>
            <a:spLocks noGrp="1"/>
          </p:cNvSpPr>
          <p:nvPr>
            <p:ph type="sldNum" sz="quarter" idx="12"/>
          </p:nvPr>
        </p:nvSpPr>
        <p:spPr/>
        <p:txBody>
          <a:bodyPr/>
          <a:lstStyle/>
          <a:p>
            <a:fld id="{48BB047D-A6CD-43AB-96F0-683C726B586B}" type="slidenum">
              <a:rPr lang="en-US" noProof="0" smtClean="0"/>
              <a:pPr/>
              <a:t>9</a:t>
            </a:fld>
            <a:endParaRPr lang="en-US" noProof="0" dirty="0"/>
          </a:p>
        </p:txBody>
      </p:sp>
      <p:pic>
        <p:nvPicPr>
          <p:cNvPr id="3" name="图片 2">
            <a:extLst>
              <a:ext uri="{FF2B5EF4-FFF2-40B4-BE49-F238E27FC236}">
                <a16:creationId xmlns:a16="http://schemas.microsoft.com/office/drawing/2014/main" id="{C98CF1F6-634A-804B-B421-90CF21BAEC1F}"/>
              </a:ext>
            </a:extLst>
          </p:cNvPr>
          <p:cNvPicPr>
            <a:picLocks noChangeAspect="1"/>
          </p:cNvPicPr>
          <p:nvPr/>
        </p:nvPicPr>
        <p:blipFill>
          <a:blip r:embed="rId2"/>
          <a:stretch>
            <a:fillRect/>
          </a:stretch>
        </p:blipFill>
        <p:spPr>
          <a:xfrm>
            <a:off x="2038649" y="0"/>
            <a:ext cx="8114702" cy="6858000"/>
          </a:xfrm>
          <a:prstGeom prst="rect">
            <a:avLst/>
          </a:prstGeom>
        </p:spPr>
      </p:pic>
      <p:pic>
        <p:nvPicPr>
          <p:cNvPr id="5" name="图片 4">
            <a:extLst>
              <a:ext uri="{FF2B5EF4-FFF2-40B4-BE49-F238E27FC236}">
                <a16:creationId xmlns:a16="http://schemas.microsoft.com/office/drawing/2014/main" id="{F536DEFA-F245-AF4E-9F3E-4A0F5E7B8E1B}"/>
              </a:ext>
            </a:extLst>
          </p:cNvPr>
          <p:cNvPicPr>
            <a:picLocks noChangeAspect="1"/>
          </p:cNvPicPr>
          <p:nvPr/>
        </p:nvPicPr>
        <p:blipFill>
          <a:blip r:embed="rId3"/>
          <a:stretch>
            <a:fillRect/>
          </a:stretch>
        </p:blipFill>
        <p:spPr>
          <a:xfrm>
            <a:off x="0" y="0"/>
            <a:ext cx="1954868" cy="1027134"/>
          </a:xfrm>
          <a:prstGeom prst="rect">
            <a:avLst/>
          </a:prstGeom>
        </p:spPr>
      </p:pic>
      <p:pic>
        <p:nvPicPr>
          <p:cNvPr id="7" name="图片 6">
            <a:extLst>
              <a:ext uri="{FF2B5EF4-FFF2-40B4-BE49-F238E27FC236}">
                <a16:creationId xmlns:a16="http://schemas.microsoft.com/office/drawing/2014/main" id="{20466696-6612-5844-8903-E155B6899A25}"/>
              </a:ext>
            </a:extLst>
          </p:cNvPr>
          <p:cNvPicPr>
            <a:picLocks noChangeAspect="1"/>
          </p:cNvPicPr>
          <p:nvPr/>
        </p:nvPicPr>
        <p:blipFill>
          <a:blip r:embed="rId4"/>
          <a:stretch>
            <a:fillRect/>
          </a:stretch>
        </p:blipFill>
        <p:spPr>
          <a:xfrm>
            <a:off x="8488483" y="0"/>
            <a:ext cx="1664867" cy="1151238"/>
          </a:xfrm>
          <a:prstGeom prst="rect">
            <a:avLst/>
          </a:prstGeom>
        </p:spPr>
      </p:pic>
    </p:spTree>
    <p:extLst>
      <p:ext uri="{BB962C8B-B14F-4D97-AF65-F5344CB8AC3E}">
        <p14:creationId xmlns:p14="http://schemas.microsoft.com/office/powerpoint/2010/main" val="3482629421"/>
      </p:ext>
    </p:extLst>
  </p:cSld>
  <p:clrMapOvr>
    <a:masterClrMapping/>
  </p:clrMapOvr>
</p:sld>
</file>

<file path=ppt/theme/theme1.xml><?xml version="1.0" encoding="utf-8"?>
<a:theme xmlns:a="http://schemas.openxmlformats.org/drawingml/2006/main" name="Office 主题​​">
  <a:themeElements>
    <a:clrScheme name="Custom 12">
      <a:dk1>
        <a:sysClr val="windowText" lastClr="000000"/>
      </a:dk1>
      <a:lt1>
        <a:sysClr val="window" lastClr="FFFFFF"/>
      </a:lt1>
      <a:dk2>
        <a:srgbClr val="44546A"/>
      </a:dk2>
      <a:lt2>
        <a:srgbClr val="E7E6E6"/>
      </a:lt2>
      <a:accent1>
        <a:srgbClr val="7030A0"/>
      </a:accent1>
      <a:accent2>
        <a:srgbClr val="404040"/>
      </a:accent2>
      <a:accent3>
        <a:srgbClr val="7F7F7F"/>
      </a:accent3>
      <a:accent4>
        <a:srgbClr val="C7A2E3"/>
      </a:accent4>
      <a:accent5>
        <a:srgbClr val="48A1FA"/>
      </a:accent5>
      <a:accent6>
        <a:srgbClr val="70AD47"/>
      </a:accent6>
      <a:hlink>
        <a:srgbClr val="0563C1"/>
      </a:hlink>
      <a:folHlink>
        <a:srgbClr val="954F72"/>
      </a:folHlink>
    </a:clrScheme>
    <a:fontScheme name="Custom 6">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468121" id="{3BF28673-A850-4DE5-919B-1AE4AE16CBC0}" vid="{81644105-34CC-4FE4-BA1C-FBDCC44126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档" ma:contentTypeID="0x0101004D520B0621022B4CA37193CEB4BD4006" ma:contentTypeVersion="13" ma:contentTypeDescription="新建文档。" ma:contentTypeScope="" ma:versionID="70bddc0927d8e252f617fb4201fa0890">
  <xsd:schema xmlns:xsd="http://www.w3.org/2001/XMLSchema" xmlns:xs="http://www.w3.org/2001/XMLSchema" xmlns:p="http://schemas.microsoft.com/office/2006/metadata/properties" xmlns:ns2="45e91f00-0250-4a60-970e-f6ee534b485a" xmlns:ns3="03902022-5f07-415b-99da-02f7a843c2d0" targetNamespace="http://schemas.microsoft.com/office/2006/metadata/properties" ma:root="true" ma:fieldsID="caccd20f85bbeebe29786e0e2215112a" ns2:_="" ns3:_="">
    <xsd:import namespace="45e91f00-0250-4a60-970e-f6ee534b485a"/>
    <xsd:import namespace="03902022-5f07-415b-99da-02f7a843c2d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e91f00-0250-4a60-970e-f6ee534b485a"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element name="LastSharedByUser" ma:index="10" nillable="true" ma:displayName="上次共享用户" ma:description="" ma:internalName="LastSharedByUser" ma:readOnly="true">
      <xsd:simpleType>
        <xsd:restriction base="dms:Note">
          <xsd:maxLength value="255"/>
        </xsd:restriction>
      </xsd:simpleType>
    </xsd:element>
    <xsd:element name="LastSharedByTime" ma:index="11" nillable="true" ma:displayName="上次共享时间"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3902022-5f07-415b-99da-02f7a843c2d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3902022-5f07-415b-99da-02f7a843c2d0" xsi:nil="true"/>
  </documentManagement>
</p:properties>
</file>

<file path=customXml/itemProps1.xml><?xml version="1.0" encoding="utf-8"?>
<ds:datastoreItem xmlns:ds="http://schemas.openxmlformats.org/officeDocument/2006/customXml" ds:itemID="{0D46D58D-B27D-4B23-AEA1-AE974AB62218}">
  <ds:schemaRefs>
    <ds:schemaRef ds:uri="http://schemas.microsoft.com/sharepoint/v3/contenttype/forms"/>
  </ds:schemaRefs>
</ds:datastoreItem>
</file>

<file path=customXml/itemProps2.xml><?xml version="1.0" encoding="utf-8"?>
<ds:datastoreItem xmlns:ds="http://schemas.openxmlformats.org/officeDocument/2006/customXml" ds:itemID="{741904AE-2723-4B14-B353-99E3459F5F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e91f00-0250-4a60-970e-f6ee534b485a"/>
    <ds:schemaRef ds:uri="03902022-5f07-415b-99da-02f7a843c2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0CE401-796E-4493-905E-4DDA5AF62AB4}">
  <ds:schemaRefs>
    <ds:schemaRef ds:uri="http://schemas.microsoft.com/office/2006/metadata/properties"/>
    <ds:schemaRef ds:uri="http://purl.org/dc/elements/1.1/"/>
    <ds:schemaRef ds:uri="http://purl.org/dc/dcmitype/"/>
    <ds:schemaRef ds:uri="http://purl.org/dc/terms/"/>
    <ds:schemaRef ds:uri="http://schemas.microsoft.com/office/2006/documentManagement/types"/>
    <ds:schemaRef ds:uri="http://www.w3.org/XML/1998/namespace"/>
    <ds:schemaRef ds:uri="45e91f00-0250-4a60-970e-f6ee534b485a"/>
    <ds:schemaRef ds:uri="http://schemas.openxmlformats.org/package/2006/metadata/core-properties"/>
    <ds:schemaRef ds:uri="http://schemas.microsoft.com/office/infopath/2007/PartnerControls"/>
    <ds:schemaRef ds:uri="03902022-5f07-415b-99da-02f7a843c2d0"/>
  </ds:schemaRefs>
</ds:datastoreItem>
</file>

<file path=docProps/app.xml><?xml version="1.0" encoding="utf-8"?>
<Properties xmlns="http://schemas.openxmlformats.org/officeDocument/2006/extended-properties" xmlns:vt="http://schemas.openxmlformats.org/officeDocument/2006/docPropsVTypes">
  <Template>TF33468121</Template>
  <TotalTime>0</TotalTime>
  <Words>1799</Words>
  <Application>Microsoft Macintosh PowerPoint</Application>
  <PresentationFormat>宽屏</PresentationFormat>
  <Paragraphs>194</Paragraphs>
  <Slides>27</Slides>
  <Notes>22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27</vt:i4>
      </vt:variant>
    </vt:vector>
  </HeadingPairs>
  <TitlesOfParts>
    <vt:vector size="31" baseType="lpstr">
      <vt:lpstr>Arial</vt:lpstr>
      <vt:lpstr>Calibri</vt:lpstr>
      <vt:lpstr>Wingdings</vt:lpstr>
      <vt:lpstr>Office 主题​​</vt:lpstr>
      <vt:lpstr>三款CAT软件探究</vt:lpstr>
      <vt:lpstr>题目</vt:lpstr>
      <vt:lpstr>语言服务企业计算机辅助翻译工具使用情况</vt:lpstr>
      <vt:lpstr>Part 1</vt:lpstr>
      <vt:lpstr>Déjà Vu X3 翻译记忆</vt:lpstr>
      <vt:lpstr>Déjà Vu X3   deepminer</vt:lpstr>
      <vt:lpstr>Déjà Vu</vt:lpstr>
      <vt:lpstr>Déjà Vu</vt:lpstr>
      <vt:lpstr>PowerPoint 演示文稿</vt:lpstr>
      <vt:lpstr>Part 2</vt:lpstr>
      <vt:lpstr>Trados</vt:lpstr>
      <vt:lpstr>Trados -- Autosuggest</vt:lpstr>
      <vt:lpstr>Trados 2019新功能</vt:lpstr>
      <vt:lpstr>Trados -- 项目管理</vt:lpstr>
      <vt:lpstr>PowerPoint 演示文稿</vt:lpstr>
      <vt:lpstr>Part 3</vt:lpstr>
      <vt:lpstr>MemoQ：语料库</vt:lpstr>
      <vt:lpstr>MemoQ：语料库</vt:lpstr>
      <vt:lpstr>MemoQ：翻译记忆库</vt:lpstr>
      <vt:lpstr>MemoQ：TM翻译记忆插件</vt:lpstr>
      <vt:lpstr>MemoQ：术语插件</vt:lpstr>
      <vt:lpstr>MemoQ：翻译结果页面</vt:lpstr>
      <vt:lpstr>MemoQ： 语言质量评估</vt:lpstr>
      <vt:lpstr>MemoQ：配置网络搜索功能</vt:lpstr>
      <vt:lpstr>用户体验：MemoQ</vt:lpstr>
      <vt:lpstr>总体使用感受对比</vt:lpstr>
      <vt:lpstr>选择合适的CAT工具</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2019-08-23T05:55:54Z</dcterms:created>
  <dcterms:modified xsi:type="dcterms:W3CDTF">2019-11-11T16:31:29Z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0x0101004D520B0621022B4CA37193CEB4BD4006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t-weiszh@microsoft.com</vt:lpwstr>
  </property>
  <property fmtid="{D5CDD505-2E9C-101B-9397-08002B2CF9AE}" pid="6" name="MSIP_Label_f42aa342-8706-4288-bd11-ebb85995028c_SetDate">
    <vt:lpwstr>2019-08-23T05:57:43.2201765Z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532ad494-b020-4d33-8bf0-a3685a090b87</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